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9" r:id="rId3"/>
    <p:sldId id="260" r:id="rId5"/>
    <p:sldId id="262" r:id="rId6"/>
    <p:sldId id="28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87" r:id="rId20"/>
    <p:sldId id="278" r:id="rId21"/>
    <p:sldId id="285" r:id="rId22"/>
    <p:sldId id="286" r:id="rId23"/>
    <p:sldId id="288" r:id="rId24"/>
    <p:sldId id="290" r:id="rId25"/>
    <p:sldId id="289" r:id="rId26"/>
    <p:sldId id="321" r:id="rId27"/>
    <p:sldId id="320" r:id="rId28"/>
    <p:sldId id="282" r:id="rId29"/>
  </p:sldIdLst>
  <p:sldSz cx="9144000" cy="5143500" type="screen16x9"/>
  <p:notesSz cx="7103745" cy="10234295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jpeg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3" Type="http://schemas.openxmlformats.org/officeDocument/2006/relationships/notesSlide" Target="../notesSlides/notesSlide13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42.jpeg"/><Relationship Id="rId10" Type="http://schemas.openxmlformats.org/officeDocument/2006/relationships/image" Target="../media/image41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17.GIF"/><Relationship Id="rId1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tiff"/><Relationship Id="rId3" Type="http://schemas.openxmlformats.org/officeDocument/2006/relationships/image" Target="../media/image5.tiff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8.tiff"/><Relationship Id="rId3" Type="http://schemas.openxmlformats.org/officeDocument/2006/relationships/image" Target="../media/image7.tiff"/><Relationship Id="rId2" Type="http://schemas.openxmlformats.org/officeDocument/2006/relationships/image" Target="../media/image25.GIF"/><Relationship Id="rId1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35543" y="1888094"/>
            <a:ext cx="1468279" cy="402908"/>
            <a:chOff x="14363" y="4211"/>
            <a:chExt cx="2814" cy="772"/>
          </a:xfrm>
        </p:grpSpPr>
        <p:sp>
          <p:nvSpPr>
            <p:cNvPr id="14340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初读感知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41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26018" y="3542586"/>
            <a:ext cx="1468279" cy="402908"/>
            <a:chOff x="14363" y="4211"/>
            <a:chExt cx="2814" cy="772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课文解读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03070" y="3524012"/>
            <a:ext cx="1468279" cy="402908"/>
            <a:chOff x="14363" y="4211"/>
            <a:chExt cx="2814" cy="772"/>
          </a:xfrm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习题解析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3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剪去对角的矩形 24"/>
          <p:cNvSpPr/>
          <p:nvPr/>
        </p:nvSpPr>
        <p:spPr>
          <a:xfrm rot="5400000">
            <a:off x="2572703" y="687706"/>
            <a:ext cx="514350" cy="655796"/>
          </a:xfrm>
          <a:prstGeom prst="snip2DiagRect">
            <a:avLst>
              <a:gd name="adj1" fmla="val 0"/>
              <a:gd name="adj2" fmla="val 22612"/>
            </a:avLst>
          </a:prstGeom>
          <a:solidFill>
            <a:srgbClr val="FE930B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02218" y="688181"/>
            <a:ext cx="710565" cy="7001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4100">
                <a:solidFill>
                  <a:schemeClr val="bg1"/>
                </a:solidFill>
                <a:latin typeface="方正大黑简体" panose="03000509000000000000" charset="-122"/>
                <a:ea typeface="方正大黑简体" panose="03000509000000000000" charset="-122"/>
                <a:sym typeface="+mn-ea"/>
              </a:rPr>
              <a:t>23</a:t>
            </a:r>
            <a:endParaRPr lang="en-US" altLang="zh-CN" sz="4100">
              <a:solidFill>
                <a:schemeClr val="bg1"/>
              </a:solidFill>
              <a:latin typeface="方正大黑简体" panose="03000509000000000000" charset="-122"/>
              <a:ea typeface="方正大黑简体" panose="03000509000000000000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2934" y="1379697"/>
            <a:ext cx="7623810" cy="76676"/>
            <a:chOff x="1287" y="3139"/>
            <a:chExt cx="16008" cy="16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7" name="图片 36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56448" y="1826182"/>
            <a:ext cx="359093" cy="466249"/>
          </a:xfrm>
          <a:prstGeom prst="rect">
            <a:avLst/>
          </a:prstGeom>
        </p:spPr>
      </p:pic>
      <p:pic>
        <p:nvPicPr>
          <p:cNvPr id="38" name="图片 37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34915" y="1848089"/>
            <a:ext cx="359093" cy="466249"/>
          </a:xfrm>
          <a:prstGeom prst="rect">
            <a:avLst/>
          </a:prstGeom>
        </p:spPr>
      </p:pic>
      <p:pic>
        <p:nvPicPr>
          <p:cNvPr id="42" name="图片 41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25390" y="2636283"/>
            <a:ext cx="359093" cy="466249"/>
          </a:xfrm>
          <a:prstGeom prst="rect">
            <a:avLst/>
          </a:prstGeom>
        </p:spPr>
      </p:pic>
      <p:pic>
        <p:nvPicPr>
          <p:cNvPr id="43" name="图片 42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26920" y="2636283"/>
            <a:ext cx="359093" cy="466249"/>
          </a:xfrm>
          <a:prstGeom prst="rect">
            <a:avLst/>
          </a:prstGeom>
        </p:spPr>
      </p:pic>
      <p:pic>
        <p:nvPicPr>
          <p:cNvPr id="44" name="图片 43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36820" y="3460672"/>
            <a:ext cx="359093" cy="466249"/>
          </a:xfrm>
          <a:prstGeom prst="rect">
            <a:avLst/>
          </a:prstGeom>
        </p:spPr>
      </p:pic>
      <p:pic>
        <p:nvPicPr>
          <p:cNvPr id="45" name="图片 44" descr="椰树透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38350" y="3460672"/>
            <a:ext cx="359093" cy="46624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503070" y="1911430"/>
            <a:ext cx="1468279" cy="402908"/>
            <a:chOff x="14363" y="4211"/>
            <a:chExt cx="2814" cy="772"/>
          </a:xfrm>
        </p:grpSpPr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知识拓展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26018" y="2715340"/>
            <a:ext cx="1468279" cy="402908"/>
            <a:chOff x="14363" y="4211"/>
            <a:chExt cx="2814" cy="772"/>
          </a:xfrm>
        </p:grpSpPr>
        <p:sp>
          <p:nvSpPr>
            <p:cNvPr id="30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生字乐园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1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03070" y="2699624"/>
            <a:ext cx="1468279" cy="402908"/>
            <a:chOff x="14363" y="4211"/>
            <a:chExt cx="2814" cy="772"/>
          </a:xfrm>
        </p:grpSpPr>
        <p:sp>
          <p:nvSpPr>
            <p:cNvPr id="33" name="AutoShape 4"/>
            <p:cNvSpPr>
              <a:spLocks noChangeArrowheads="1"/>
            </p:cNvSpPr>
            <p:nvPr/>
          </p:nvSpPr>
          <p:spPr bwMode="auto">
            <a:xfrm>
              <a:off x="14363" y="4331"/>
              <a:ext cx="2814" cy="652"/>
            </a:xfrm>
            <a:prstGeom prst="flowChartProcess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zh-CN" altLang="zh-CN" sz="2100" b="1">
                  <a:solidFill>
                    <a:schemeClr val="bg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课堂练测</a:t>
              </a:r>
              <a:endParaRPr lang="zh-CN" altLang="zh-CN" sz="2100" b="1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>
              <a:off x="14363" y="4211"/>
              <a:ext cx="2814" cy="120"/>
            </a:xfrm>
            <a:prstGeom prst="flowChartProcess">
              <a:avLst/>
            </a:prstGeom>
            <a:gradFill>
              <a:gsLst>
                <a:gs pos="0">
                  <a:srgbClr val="00B0F0"/>
                </a:gs>
                <a:gs pos="57000">
                  <a:srgbClr val="00B0F0"/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zh-CN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3641678" y="665508"/>
            <a:ext cx="2767424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纸船和风筝</a:t>
            </a:r>
            <a:endParaRPr lang="zh-CN" altLang="en-US" sz="4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4369298"/>
            <a:ext cx="914400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b="1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561398" y="69057"/>
            <a:ext cx="291084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解释词语</a:t>
            </a:r>
            <a:endParaRPr lang="zh-CN" altLang="en-US" sz="3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/>
          <p:cNvGraphicFramePr/>
          <p:nvPr/>
        </p:nvGraphicFramePr>
        <p:xfrm>
          <a:off x="861060" y="1095375"/>
          <a:ext cx="6966585" cy="215804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12069"/>
                <a:gridCol w="5654516"/>
              </a:tblGrid>
              <a:tr h="55102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词语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意思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550069">
                <a:tc>
                  <a:txBody>
                    <a:bodyPr/>
                    <a:lstStyle/>
                    <a:p>
                      <a:pPr algn="ctr">
                        <a:lnSpc>
                          <a:spcPts val="3500"/>
                        </a:lnSpc>
                        <a:buNone/>
                      </a:pPr>
                      <a:r>
                        <a:rPr lang="zh-CN" altLang="en-US" sz="2100">
                          <a:sym typeface="+mn-ea"/>
                        </a:rPr>
                        <a:t>快乐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500"/>
                        </a:lnSpc>
                      </a:pPr>
                      <a:r>
                        <a:rPr lang="zh-CN" altLang="en-US" sz="2100">
                          <a:sym typeface="+mn-ea"/>
                        </a:rPr>
                        <a:t>感到幸福或满意。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543878">
                <a:tc>
                  <a:txBody>
                    <a:bodyPr/>
                    <a:lstStyle/>
                    <a:p>
                      <a:pPr algn="ctr">
                        <a:lnSpc>
                          <a:spcPts val="3500"/>
                        </a:lnSpc>
                        <a:buNone/>
                      </a:pPr>
                      <a:r>
                        <a:rPr lang="zh-CN" altLang="en-US" sz="2100"/>
                        <a:t>漂流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500"/>
                        </a:lnSpc>
                      </a:pPr>
                      <a:r>
                        <a:rPr lang="zh-CN" altLang="en-US" sz="2100"/>
                        <a:t>漂在水面随水浮动。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480536">
                <a:tc>
                  <a:txBody>
                    <a:bodyPr/>
                    <a:lstStyle/>
                    <a:p>
                      <a:pPr algn="ctr">
                        <a:lnSpc>
                          <a:spcPts val="3500"/>
                        </a:lnSpc>
                        <a:buNone/>
                      </a:pPr>
                      <a:r>
                        <a:rPr lang="zh-CN" altLang="en-US" sz="2100"/>
                        <a:t>幸福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3500"/>
                        </a:lnSpc>
                      </a:pPr>
                      <a:r>
                        <a:rPr lang="zh-CN" altLang="en-US" sz="2100">
                          <a:sym typeface="+mn-ea"/>
                        </a:rPr>
                        <a:t>(生活、境遇)称心如意。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64344" y="1026319"/>
            <a:ext cx="3970496" cy="333422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40000"/>
              </a:lnSpc>
            </a:pPr>
            <a:r>
              <a:rPr lang="en-US" altLang="zh-CN" sz="2100" dirty="0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松鼠和小熊住在一座山上。松鼠住在</a:t>
            </a:r>
            <a:r>
              <a:rPr lang="zh-CN" altLang="en-US" sz="2100" dirty="0">
                <a:solidFill>
                  <a:srgbClr val="FF0000"/>
                </a:solidFill>
                <a:sym typeface="+mn-ea"/>
              </a:rPr>
              <a:t>山顶</a:t>
            </a: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，小熊住在</a:t>
            </a:r>
            <a:r>
              <a:rPr lang="zh-CN" altLang="en-US" sz="2100" dirty="0">
                <a:solidFill>
                  <a:srgbClr val="FF0000"/>
                </a:solidFill>
                <a:sym typeface="+mn-ea"/>
              </a:rPr>
              <a:t>山脚</a:t>
            </a: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。山上的小溪往下流，正好从小熊的家门口流过。</a:t>
            </a:r>
            <a:endParaRPr lang="zh-CN" altLang="en-US" sz="2100" dirty="0">
              <a:solidFill>
                <a:schemeClr val="tx1"/>
              </a:solidFill>
            </a:endParaRPr>
          </a:p>
          <a:p>
            <a:pPr algn="l">
              <a:lnSpc>
                <a:spcPct val="140000"/>
              </a:lnSpc>
            </a:pP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   </a:t>
            </a:r>
            <a:endParaRPr lang="zh-CN" altLang="en-US" sz="2100" dirty="0">
              <a:solidFill>
                <a:schemeClr val="tx1"/>
              </a:solidFill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" name="Picture 2" descr="图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04874" y="1205389"/>
            <a:ext cx="3982403" cy="2976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7" descr="10-140424144425250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9749" y="1970246"/>
            <a:ext cx="542925" cy="5203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14" descr="55b1OOOPIC7c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1330" y="3287077"/>
            <a:ext cx="945356" cy="7774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41683" y="1145858"/>
            <a:ext cx="2851785" cy="2851785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8107" y="1039178"/>
            <a:ext cx="5394484" cy="39038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30000"/>
              </a:lnSpc>
            </a:pPr>
            <a:r>
              <a:rPr lang="en-US" altLang="zh-CN" sz="2100" dirty="0">
                <a:solidFill>
                  <a:schemeClr val="accent6">
                    <a:lumMod val="50000"/>
                  </a:schemeClr>
                </a:solidFill>
                <a:sym typeface="+mn-ea"/>
              </a:rPr>
              <a:t>    </a:t>
            </a:r>
            <a:r>
              <a:rPr lang="en-US" altLang="zh-CN" sz="2100" dirty="0">
                <a:solidFill>
                  <a:schemeClr val="accent5"/>
                </a:solidFill>
                <a:sym typeface="+mn-ea"/>
              </a:rPr>
              <a:t>   </a:t>
            </a: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2100" u="sng" dirty="0">
                <a:solidFill>
                  <a:schemeClr val="accent5"/>
                </a:solidFill>
                <a:sym typeface="+mn-ea"/>
              </a:rPr>
              <a:t>松鼠折了一只纸船</a:t>
            </a:r>
            <a:r>
              <a:rPr lang="zh-CN" altLang="en-US" sz="2100" dirty="0">
                <a:solidFill>
                  <a:schemeClr val="accent5"/>
                </a:solidFill>
                <a:sym typeface="+mn-ea"/>
              </a:rPr>
              <a:t>，放在小溪里。纸船</a:t>
            </a:r>
            <a:r>
              <a:rPr lang="zh-CN" altLang="en-US" sz="2100" dirty="0">
                <a:solidFill>
                  <a:srgbClr val="FF0000"/>
                </a:solidFill>
                <a:sym typeface="+mn-ea"/>
              </a:rPr>
              <a:t>漂哇漂</a:t>
            </a:r>
            <a:r>
              <a:rPr lang="zh-CN" altLang="en-US" sz="2100" dirty="0">
                <a:solidFill>
                  <a:schemeClr val="accent5"/>
                </a:solidFill>
                <a:sym typeface="+mn-ea"/>
              </a:rPr>
              <a:t>，漂到了小熊家门口。</a:t>
            </a:r>
            <a:endParaRPr lang="zh-CN" altLang="en-US" sz="2100" dirty="0">
              <a:solidFill>
                <a:schemeClr val="tx1"/>
              </a:solidFill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2100" dirty="0">
                <a:solidFill>
                  <a:schemeClr val="tx1"/>
                </a:solidFill>
                <a:sym typeface="+mn-ea"/>
              </a:rPr>
              <a:t>       </a:t>
            </a:r>
            <a:r>
              <a:rPr lang="zh-CN" altLang="en-US" sz="2100" dirty="0">
                <a:solidFill>
                  <a:schemeClr val="accent5"/>
                </a:solidFill>
                <a:sym typeface="+mn-ea"/>
              </a:rPr>
              <a:t>小熊拿起纸船一看，乐坏了。纸船里放着一个小松果，松果上挂着一张纸条，上面写着：</a:t>
            </a:r>
            <a:r>
              <a:rPr lang="zh-CN" altLang="en-US" sz="2100" u="sng" dirty="0">
                <a:solidFill>
                  <a:schemeClr val="accent5"/>
                </a:solidFill>
                <a:sym typeface="+mn-ea"/>
              </a:rPr>
              <a:t>“祝你快乐!”</a:t>
            </a:r>
            <a:endParaRPr lang="zh-CN" altLang="en-US" sz="2100" dirty="0">
              <a:solidFill>
                <a:schemeClr val="accent5"/>
              </a:solidFill>
            </a:endParaRPr>
          </a:p>
          <a:p>
            <a:pPr algn="l">
              <a:lnSpc>
                <a:spcPct val="130000"/>
              </a:lnSpc>
            </a:pPr>
            <a:r>
              <a:rPr lang="zh-CN" altLang="en-US" sz="2100" dirty="0">
                <a:solidFill>
                  <a:schemeClr val="accent5"/>
                </a:solidFill>
                <a:sym typeface="+mn-ea"/>
              </a:rPr>
              <a:t>    小熊也想折一只纸船送给松鼠，可是纸船不能漂到山上去。怎么办呢?他想了想，就扎了一只风筝。风筝乘着风，</a:t>
            </a:r>
            <a:r>
              <a:rPr lang="zh-CN" altLang="en-US" sz="2100" dirty="0">
                <a:solidFill>
                  <a:srgbClr val="FF0000"/>
                </a:solidFill>
                <a:sym typeface="+mn-ea"/>
              </a:rPr>
              <a:t>飘哇飘</a:t>
            </a:r>
            <a:r>
              <a:rPr lang="zh-CN" altLang="en-US" sz="2100" dirty="0">
                <a:solidFill>
                  <a:schemeClr val="accent5"/>
                </a:solidFill>
                <a:sym typeface="+mn-ea"/>
              </a:rPr>
              <a:t>，飘到了松鼠家门口。</a:t>
            </a:r>
            <a:endParaRPr lang="zh-CN" altLang="en-US" sz="2100" u="sng" dirty="0">
              <a:solidFill>
                <a:schemeClr val="accent5"/>
              </a:solidFill>
              <a:sym typeface="+mn-ea"/>
            </a:endParaRPr>
          </a:p>
        </p:txBody>
      </p:sp>
      <p:sp>
        <p:nvSpPr>
          <p:cNvPr id="11" name="线形标注 2 10"/>
          <p:cNvSpPr/>
          <p:nvPr/>
        </p:nvSpPr>
        <p:spPr>
          <a:xfrm flipH="1">
            <a:off x="5620226" y="897732"/>
            <a:ext cx="3294698" cy="1691164"/>
          </a:xfrm>
          <a:prstGeom prst="borderCallout2">
            <a:avLst>
              <a:gd name="adj1" fmla="val 192480"/>
              <a:gd name="adj2" fmla="val 119572"/>
              <a:gd name="adj3" fmla="val 21543"/>
              <a:gd name="adj4" fmla="val 100057"/>
              <a:gd name="adj5" fmla="val 49873"/>
              <a:gd name="adj6" fmla="val 216319"/>
            </a:avLst>
          </a:prstGeom>
          <a:solidFill>
            <a:schemeClr val="accent2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indent="266700" defTabSz="3429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漂</a:t>
            </a:r>
            <a:r>
              <a:rPr lang="en-US" altLang="zh-CN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”</a:t>
            </a: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表示浮在液体上面不沉下去，与液体有关。</a:t>
            </a:r>
            <a:r>
              <a:rPr lang="en-US" altLang="zh-CN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飘</a:t>
            </a:r>
            <a:r>
              <a:rPr lang="en-US" altLang="zh-CN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”</a:t>
            </a: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表示随风飞动或摆动，与风有关。</a:t>
            </a:r>
            <a:endParaRPr lang="zh-CN" altLang="en-US" sz="21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8181" y="1381601"/>
            <a:ext cx="3568541" cy="2745105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358640" y="897731"/>
            <a:ext cx="4734878" cy="40271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40000"/>
              </a:lnSpc>
            </a:pPr>
            <a:r>
              <a:rPr lang="en-US" altLang="zh-CN" sz="2100" dirty="0">
                <a:solidFill>
                  <a:schemeClr val="accent6">
                    <a:lumMod val="50000"/>
                  </a:schemeClr>
                </a:solidFill>
                <a:sym typeface="+mn-ea"/>
              </a:rPr>
              <a:t>       </a:t>
            </a:r>
            <a:r>
              <a:rPr lang="zh-CN" altLang="en-US" sz="2100" dirty="0">
                <a:solidFill>
                  <a:schemeClr val="accent6">
                    <a:lumMod val="50000"/>
                  </a:schemeClr>
                </a:solidFill>
                <a:sym typeface="+mn-ea"/>
              </a:rPr>
              <a:t>松鼠一把抓住风筝的线一看，也乐坏了。风筝上挂着一个草莓，风筝的翅膀上写着：“祝你幸福!”</a:t>
            </a:r>
            <a:endParaRPr lang="zh-CN" altLang="en-US" sz="2100" dirty="0">
              <a:solidFill>
                <a:schemeClr val="accent6">
                  <a:lumMod val="50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r>
              <a:rPr lang="zh-CN" altLang="en-US" sz="2100" dirty="0">
                <a:solidFill>
                  <a:schemeClr val="accent6">
                    <a:lumMod val="50000"/>
                  </a:schemeClr>
                </a:solidFill>
                <a:sym typeface="+mn-ea"/>
              </a:rPr>
              <a:t>    纸船和风筝让他们俩成了好朋友。</a:t>
            </a:r>
            <a:endParaRPr lang="zh-CN" altLang="en-US" sz="2100" dirty="0">
              <a:solidFill>
                <a:schemeClr val="accent6">
                  <a:lumMod val="50000"/>
                </a:schemeClr>
              </a:solidFill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100" dirty="0">
                <a:solidFill>
                  <a:schemeClr val="accent2"/>
                </a:solidFill>
                <a:sym typeface="+mn-ea"/>
              </a:rPr>
              <a:t>       可是有一天，他们俩为了一点儿小事吵了一架。山顶上再也看不到飘荡的风筝，小溪里再也看不到漂流的纸船了。</a:t>
            </a:r>
            <a:endParaRPr lang="zh-CN" altLang="en-US" sz="2100" u="sng" dirty="0">
              <a:solidFill>
                <a:schemeClr val="accent6">
                  <a:lumMod val="50000"/>
                </a:schemeClr>
              </a:solidFill>
              <a:sym typeface="+mn-ea"/>
            </a:endParaRPr>
          </a:p>
        </p:txBody>
      </p:sp>
      <p:grpSp>
        <p:nvGrpSpPr>
          <p:cNvPr id="11266" name="组合 5"/>
          <p:cNvGrpSpPr/>
          <p:nvPr/>
        </p:nvGrpSpPr>
        <p:grpSpPr>
          <a:xfrm>
            <a:off x="353378" y="1168241"/>
            <a:ext cx="4004786" cy="2958465"/>
            <a:chOff x="-479559" y="-552503"/>
            <a:chExt cx="8942934" cy="7168158"/>
          </a:xfrm>
        </p:grpSpPr>
        <p:pic>
          <p:nvPicPr>
            <p:cNvPr id="11275" name="Picture 2" descr="图片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9559" y="-552503"/>
              <a:ext cx="8942934" cy="716815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6" name="图片 7" descr="6400131_164056595000_2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014393" y="6225482"/>
              <a:ext cx="541008" cy="3900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图片 8" descr="6400131_164056595000_2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11254" y="6224975"/>
              <a:ext cx="491826" cy="3545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图片 9" descr="200842992417999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80112" y="6237312"/>
              <a:ext cx="480467" cy="3783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9" name="图片 10" descr="200842992417999.jpg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07904" y="5949280"/>
              <a:ext cx="365779" cy="2880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80" name="图片 11" descr="200842992417999.jpg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03848" y="6381328"/>
              <a:ext cx="297578" cy="23432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67" name="图片 17" descr="10-140424144425250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2813" y="1813560"/>
            <a:ext cx="542925" cy="5481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3" descr="未标题-1 拷贝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 rot="1774550">
            <a:off x="3590925" y="1126332"/>
            <a:ext cx="736759" cy="7539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6" descr="1111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 rot="-1020005">
            <a:off x="2003108" y="3797142"/>
            <a:ext cx="918210" cy="3243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4" descr="55b1OOOPIC7c.jpg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394" y="3130391"/>
            <a:ext cx="945356" cy="81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2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2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2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05839" y="1525682"/>
            <a:ext cx="6557963" cy="1779017"/>
            <a:chOff x="961494" y="945544"/>
            <a:chExt cx="7286626" cy="1787958"/>
          </a:xfrm>
        </p:grpSpPr>
        <p:sp>
          <p:nvSpPr>
            <p:cNvPr id="7" name="矩形 6"/>
            <p:cNvSpPr/>
            <p:nvPr/>
          </p:nvSpPr>
          <p:spPr>
            <a:xfrm>
              <a:off x="2922058" y="1049155"/>
              <a:ext cx="5326062" cy="168434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>
                <a:solidFill>
                  <a:schemeClr val="tx1"/>
                </a:solidFill>
              </a:endParaRPr>
            </a:p>
          </p:txBody>
        </p:sp>
        <p:sp>
          <p:nvSpPr>
            <p:cNvPr id="13327" name="矩形 1"/>
            <p:cNvSpPr/>
            <p:nvPr/>
          </p:nvSpPr>
          <p:spPr>
            <a:xfrm>
              <a:off x="2922272" y="1049338"/>
              <a:ext cx="5245200" cy="15543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400050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小熊很难过。他还是每天扎一只风筝,但是不好意思把风筝放起来,就把风筝挂在高高的树枝上。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3317" name="Picture 5" descr="C:\Users\Administrator\AppData\Roaming\Tencent\Users\56229019\QQ\WinTemp\RichOle\$P`X[UT%[_}@CJSZOJYD%`7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61494" y="945544"/>
              <a:ext cx="1755775" cy="1633538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843439" y="3151346"/>
            <a:ext cx="6647498" cy="1677353"/>
            <a:chOff x="831849" y="2655898"/>
            <a:chExt cx="7372352" cy="1684347"/>
          </a:xfrm>
        </p:grpSpPr>
        <p:sp>
          <p:nvSpPr>
            <p:cNvPr id="9" name="矩形 8"/>
            <p:cNvSpPr/>
            <p:nvPr/>
          </p:nvSpPr>
          <p:spPr>
            <a:xfrm>
              <a:off x="831849" y="2655898"/>
              <a:ext cx="5326062" cy="168434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pic>
          <p:nvPicPr>
            <p:cNvPr id="13316" name="Picture 4" descr="C:\Users\Administrator\AppData\Roaming\Tencent\Users\56229019\QQ\WinTemp\RichOle\F[}0V31DW~{]0P}YB4R9A6U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34125" y="2736850"/>
              <a:ext cx="1870076" cy="1487508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3" name="矩形 3"/>
            <p:cNvSpPr/>
            <p:nvPr/>
          </p:nvSpPr>
          <p:spPr>
            <a:xfrm>
              <a:off x="873125" y="2693998"/>
              <a:ext cx="5243511" cy="15530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indent="400050"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松鼠也很难过。他还是每天折一只纸船,他也不好意思把纸船放进小溪,就把纸船放到屋顶上。</a:t>
              </a:r>
              <a:endPara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82466" y="1053941"/>
            <a:ext cx="5014834" cy="3924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说一说发生矛盾后他们的心情是怎样的？</a:t>
            </a:r>
            <a:endParaRPr lang="zh-CN" altLang="en-US" sz="21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097194" name="竖排内容占位符 16"/>
          <p:cNvPicPr>
            <a:picLocks noGrp="1"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7163" y="1006316"/>
            <a:ext cx="5556885" cy="39042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1018" y="1006317"/>
            <a:ext cx="5193030" cy="36887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100" dirty="0">
                <a:sym typeface="+mn-ea"/>
              </a:rPr>
              <a:t>       </a:t>
            </a:r>
            <a:r>
              <a:rPr lang="zh-CN" altLang="en-US" sz="2100" dirty="0">
                <a:sym typeface="+mn-ea"/>
              </a:rPr>
              <a:t>过了几天，松鼠再也受不了啦。他在一只折好的纸船上写了一句话：“如果你愿意和好，就放一只风筝吧!”他把这只纸船放进了小溪。</a:t>
            </a:r>
            <a:endParaRPr lang="zh-CN" altLang="en-US" sz="2100" dirty="0"/>
          </a:p>
          <a:p>
            <a:pPr>
              <a:lnSpc>
                <a:spcPct val="160000"/>
              </a:lnSpc>
            </a:pPr>
            <a:r>
              <a:rPr lang="zh-CN" altLang="en-US" sz="2100" dirty="0">
                <a:sym typeface="+mn-ea"/>
              </a:rPr>
              <a:t>       傍晚，松鼠看见一只美丽的风筝朝他飞来，高兴得哭了。他连忙爬上屋顶，取下纸船，把一只只纸船放到了小溪里</a:t>
            </a:r>
            <a:r>
              <a:rPr lang="zh-CN" altLang="en-US" sz="2100" dirty="0" smtClean="0">
                <a:sym typeface="+mn-ea"/>
              </a:rPr>
              <a:t>。</a:t>
            </a:r>
            <a:endParaRPr lang="zh-CN" altLang="en-US" sz="21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29312" y="1006317"/>
            <a:ext cx="2946083" cy="226361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55957" y="1203961"/>
            <a:ext cx="3119438" cy="2339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18172" y="1817370"/>
            <a:ext cx="7950518" cy="21597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722" name="矩形 4"/>
          <p:cNvSpPr/>
          <p:nvPr/>
        </p:nvSpPr>
        <p:spPr>
          <a:xfrm>
            <a:off x="862013" y="2383155"/>
            <a:ext cx="7462361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66725" defTabSz="342900"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anose="020F0502020204030204" charset="0"/>
              </a:rPr>
              <a:t>人与人交往需要建立友谊，友谊需要彼此不断地维护。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课文解读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2023" y="1164432"/>
            <a:ext cx="6669405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学了这篇课文，你懂得了什么道理？</a:t>
            </a:r>
            <a:endParaRPr lang="zh-CN" altLang="en-US" sz="21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072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2"/>
          <p:cNvSpPr/>
          <p:nvPr/>
        </p:nvSpPr>
        <p:spPr>
          <a:xfrm>
            <a:off x="3446463" y="913448"/>
            <a:ext cx="2251075" cy="449262"/>
          </a:xfrm>
          <a:prstGeom prst="rect">
            <a:avLst/>
          </a:prstGeom>
          <a:noFill/>
          <a:ln w="12700">
            <a:noFill/>
          </a:ln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纸船和风筝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6604000" y="3919538"/>
            <a:ext cx="935038" cy="3603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小熊</a:t>
            </a:r>
            <a:endParaRPr lang="zh-CN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1387476" y="3919538"/>
            <a:ext cx="935038" cy="3603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松鼠</a:t>
            </a:r>
            <a:endParaRPr lang="zh-CN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2867025" y="3670300"/>
            <a:ext cx="3060700" cy="288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黑体" panose="02010609060101010101" charset="-122"/>
                <a:ea typeface="黑体" panose="02010609060101010101" charset="-122"/>
              </a:rPr>
              <a:t>折纸船   送松果   做朋友   </a:t>
            </a:r>
            <a:endParaRPr lang="zh-CN" altLang="zh-CN" sz="1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2867025" y="4224339"/>
            <a:ext cx="3060700" cy="296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黑体" panose="02010609060101010101" charset="-122"/>
                <a:ea typeface="黑体" panose="02010609060101010101" charset="-122"/>
              </a:rPr>
              <a:t>做朋友   送草莓  放风筝</a:t>
            </a:r>
            <a:endParaRPr lang="zh-CN" altLang="zh-CN" sz="1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1365250" y="1758951"/>
            <a:ext cx="793750" cy="2968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屋顶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3911601" y="1758951"/>
            <a:ext cx="746125" cy="2968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和好</a:t>
            </a:r>
            <a:endParaRPr lang="zh-CN" altLang="zh-CN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529389" y="1758951"/>
            <a:ext cx="982663" cy="2968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树枝上</a:t>
            </a:r>
            <a:endParaRPr lang="zh-CN" altLang="zh-CN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1981628" y="2649538"/>
            <a:ext cx="415498" cy="8001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</p:spPr>
        <p:txBody>
          <a:bodyPr vert="eaVert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黑体" panose="02010609060101010101" charset="-122"/>
                <a:ea typeface="黑体" panose="02010609060101010101" charset="-122"/>
              </a:rPr>
              <a:t>折纸船</a:t>
            </a:r>
            <a:endParaRPr lang="zh-CN" altLang="en-US" sz="1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44"/>
          <p:cNvSpPr txBox="1">
            <a:spLocks noChangeArrowheads="1"/>
          </p:cNvSpPr>
          <p:nvPr/>
        </p:nvSpPr>
        <p:spPr bwMode="auto">
          <a:xfrm>
            <a:off x="1310115" y="2630488"/>
            <a:ext cx="415498" cy="8001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</p:spPr>
        <p:txBody>
          <a:bodyPr vert="eaVert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吵架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45"/>
          <p:cNvSpPr txBox="1">
            <a:spLocks noChangeArrowheads="1"/>
          </p:cNvSpPr>
          <p:nvPr/>
        </p:nvSpPr>
        <p:spPr bwMode="auto">
          <a:xfrm>
            <a:off x="6564740" y="2566988"/>
            <a:ext cx="415498" cy="8001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</p:spPr>
        <p:txBody>
          <a:bodyPr vert="eaVert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扎风筝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" name="文本框 46"/>
          <p:cNvSpPr txBox="1">
            <a:spLocks noChangeArrowheads="1"/>
          </p:cNvSpPr>
          <p:nvPr/>
        </p:nvSpPr>
        <p:spPr bwMode="auto">
          <a:xfrm>
            <a:off x="7190216" y="2566988"/>
            <a:ext cx="415498" cy="8001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</p:spPr>
        <p:txBody>
          <a:bodyPr vert="eaVert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吵架</a:t>
            </a:r>
            <a:endParaRPr lang="zh-CN" altLang="en-US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Rectangle 22"/>
          <p:cNvSpPr>
            <a:spLocks noChangeArrowheads="1"/>
          </p:cNvSpPr>
          <p:nvPr/>
        </p:nvSpPr>
        <p:spPr bwMode="auto">
          <a:xfrm>
            <a:off x="2449513" y="1536700"/>
            <a:ext cx="927100" cy="296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受不了</a:t>
            </a:r>
            <a:endParaRPr lang="zh-CN" altLang="zh-CN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2468563" y="2005014"/>
            <a:ext cx="927100" cy="296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放纸船</a:t>
            </a:r>
            <a:endParaRPr lang="zh-CN" altLang="zh-CN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Rectangle 22"/>
          <p:cNvSpPr>
            <a:spLocks noChangeArrowheads="1"/>
          </p:cNvSpPr>
          <p:nvPr/>
        </p:nvSpPr>
        <p:spPr bwMode="auto">
          <a:xfrm>
            <a:off x="5192713" y="1527175"/>
            <a:ext cx="928688" cy="296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黑体" panose="02010609060101010101" charset="-122"/>
                <a:ea typeface="黑体" panose="02010609060101010101" charset="-122"/>
              </a:rPr>
              <a:t>见纸船</a:t>
            </a:r>
            <a:endParaRPr lang="zh-CN" altLang="zh-CN" sz="1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5183188" y="2012950"/>
            <a:ext cx="952500" cy="296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</a:ln>
          <a:effectLst/>
        </p:spPr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放风筝</a:t>
            </a:r>
            <a:endParaRPr lang="zh-CN" altLang="zh-CN" sz="18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2497138" y="4030663"/>
            <a:ext cx="39973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H="1">
            <a:off x="2497138" y="4159250"/>
            <a:ext cx="39973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2241550" y="1917700"/>
            <a:ext cx="15192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 flipV="1">
            <a:off x="4808538" y="1933576"/>
            <a:ext cx="1570038" cy="63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V="1">
            <a:off x="1827213" y="2205038"/>
            <a:ext cx="0" cy="1579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7091363" y="2205038"/>
            <a:ext cx="0" cy="15795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60095" y="836772"/>
            <a:ext cx="7623810" cy="76676"/>
            <a:chOff x="1287" y="3139"/>
            <a:chExt cx="16008" cy="161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3805238" y="241459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板书设计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51059" y="1515904"/>
            <a:ext cx="7385685" cy="28136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劝君更尽一杯酒，西出阳关无故人。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王维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渭城曲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》)</a:t>
            </a:r>
            <a:endParaRPr lang="zh-CN" altLang="en-US" sz="2100" b="1" dirty="0">
              <a:solidFill>
                <a:schemeClr val="accent5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海内存知己，天涯若比邻。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(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王勃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《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送杜少府之任蜀州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》)</a:t>
            </a:r>
            <a:endParaRPr lang="zh-CN" altLang="en-US" sz="2100" b="1" dirty="0">
              <a:solidFill>
                <a:schemeClr val="accent5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莫愁前路无知己，天下谁人不识君。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(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高适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《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别董大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》)</a:t>
            </a:r>
            <a:endParaRPr lang="zh-CN" altLang="en-US" sz="2100" b="1" dirty="0">
              <a:solidFill>
                <a:schemeClr val="accent5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+mn-ea"/>
              </a:rPr>
              <a:t>桃花潭水深千尺，不及汪伦送我情。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(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李白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《</a:t>
            </a:r>
            <a:r>
              <a:rPr lang="zh-CN" altLang="en-US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赠汪伦</a:t>
            </a:r>
            <a:r>
              <a:rPr lang="en-US" altLang="zh-CN" sz="2100" b="1" dirty="0">
                <a:solidFill>
                  <a:schemeClr val="accent5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》)</a:t>
            </a:r>
            <a:endParaRPr lang="en-US" altLang="zh-CN" sz="2100" b="1" dirty="0">
              <a:solidFill>
                <a:schemeClr val="accent5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知识拓展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0200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18173" y="878681"/>
            <a:ext cx="157019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读一读</a:t>
            </a:r>
            <a:endParaRPr lang="zh-CN" altLang="en-US" sz="2100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65811" y="1176814"/>
            <a:ext cx="7159466" cy="25622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987" name="矩形 7"/>
          <p:cNvSpPr>
            <a:spLocks noChangeArrowheads="1"/>
          </p:cNvSpPr>
          <p:nvPr/>
        </p:nvSpPr>
        <p:spPr bwMode="auto">
          <a:xfrm>
            <a:off x="1052513" y="1319213"/>
            <a:ext cx="776128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1.</a:t>
            </a:r>
            <a:r>
              <a:rPr lang="zh-CN" altLang="en-US" sz="2400" b="1" dirty="0">
                <a:latin typeface="+mj-ea"/>
                <a:ea typeface="+mj-ea"/>
              </a:rPr>
              <a:t>词语模仿秀。</a:t>
            </a:r>
            <a:endParaRPr lang="zh-CN" altLang="en-US" sz="2400" b="1" dirty="0">
              <a:latin typeface="+mj-ea"/>
              <a:ea typeface="+mj-ea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+mj-ea"/>
                <a:ea typeface="+mj-ea"/>
              </a:rPr>
              <a:t>  例：漂呀漂 </a:t>
            </a:r>
            <a:r>
              <a:rPr lang="en-US" altLang="zh-CN" sz="2400" b="1" dirty="0">
                <a:latin typeface="+mj-ea"/>
                <a:ea typeface="+mj-ea"/>
              </a:rPr>
              <a:t>             </a:t>
            </a:r>
            <a:endParaRPr lang="en-US" altLang="zh-CN" sz="2400" b="1" dirty="0">
              <a:latin typeface="+mj-ea"/>
              <a:ea typeface="+mj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973263" y="2894013"/>
            <a:ext cx="1195388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03638" y="2887663"/>
            <a:ext cx="11938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430838" y="2887663"/>
            <a:ext cx="1193800" cy="0"/>
          </a:xfrm>
          <a:prstGeom prst="line">
            <a:avLst/>
          </a:prstGeom>
          <a:ln w="190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2028825" y="2462214"/>
            <a:ext cx="1112838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飞呀飞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3736975" y="2468563"/>
            <a:ext cx="1112838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游呀游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5418138" y="2462214"/>
            <a:ext cx="1112838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跑呀跑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课堂练测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2929" y="1503998"/>
            <a:ext cx="971550" cy="95011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72929" y="1486853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筝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4834" y="968217"/>
            <a:ext cx="154876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 dirty="0">
                <a:latin typeface="+mn-ea"/>
                <a:ea typeface="+mn-ea"/>
                <a:sym typeface="+mn-ea"/>
              </a:rPr>
              <a:t>zhēnɡ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3372" y="3924300"/>
            <a:ext cx="1649254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风筝 古筝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72929" y="968217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381375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  <a:endParaRPr lang="zh-CN" altLang="en-US" sz="33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658428" y="1485424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/>
          <p:nvPr/>
        </p:nvGraphicFramePr>
        <p:xfrm>
          <a:off x="4493896" y="1485424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596516" y="976789"/>
            <a:ext cx="1461611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 dirty="0">
                <a:latin typeface="+mn-ea"/>
                <a:ea typeface="+mn-ea"/>
                <a:sym typeface="+mn-ea"/>
              </a:rPr>
              <a:t>shǔ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1988" y="955834"/>
            <a:ext cx="154876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 dirty="0">
                <a:latin typeface="+mn-ea"/>
                <a:ea typeface="+mn-ea"/>
                <a:sym typeface="+mn-ea"/>
              </a:rPr>
              <a:t>piāo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96515" y="1437323"/>
            <a:ext cx="1110139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6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鼠</a:t>
            </a:r>
            <a:endParaRPr lang="zh-CN" altLang="en-US" sz="66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19350" y="3924300"/>
            <a:ext cx="1540193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松鼠 仓鼠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36269" y="3924300"/>
            <a:ext cx="1620203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漂流 漂浮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58927" y="976789"/>
            <a:ext cx="1534478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 dirty="0">
                <a:latin typeface="+mn-ea"/>
                <a:ea typeface="+mn-ea"/>
                <a:sym typeface="+mn-ea"/>
              </a:rPr>
              <a:t>xìnɡ</a:t>
            </a:r>
            <a:endParaRPr lang="en-US" altLang="zh-CN" sz="3600" dirty="0">
              <a:latin typeface="+mn-ea"/>
              <a:ea typeface="+mn-ea"/>
            </a:endParaRPr>
          </a:p>
        </p:txBody>
      </p:sp>
      <p:graphicFrame>
        <p:nvGraphicFramePr>
          <p:cNvPr id="28" name="表格 27"/>
          <p:cNvGraphicFramePr/>
          <p:nvPr/>
        </p:nvGraphicFramePr>
        <p:xfrm>
          <a:off x="6668929" y="1505902"/>
          <a:ext cx="947261" cy="898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486"/>
                <a:gridCol w="485775"/>
              </a:tblGrid>
              <a:tr h="44291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552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6395085" y="3924300"/>
            <a:ext cx="1620679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C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幸福 幸运</a:t>
            </a:r>
            <a:endParaRPr lang="zh-CN" altLang="en-US" sz="2400" dirty="0">
              <a:solidFill>
                <a:srgbClr val="C0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5" name="TextBox 24"/>
          <p:cNvSpPr txBox="1"/>
          <p:nvPr/>
        </p:nvSpPr>
        <p:spPr>
          <a:xfrm>
            <a:off x="4577477" y="1386364"/>
            <a:ext cx="74175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漂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6771561" y="1436609"/>
            <a:ext cx="74175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幸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3" name="Picture 46" descr="C:\Users\Administrator\AppData\Roaming\Tencent\Users\56229019\QQ\WinTemp\RichOle\0%ENTTP6UPKVL%4UIQRB4)V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3372" y="2570798"/>
            <a:ext cx="1764506" cy="1236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4" name="Picture 47" descr="C:\Users\Administrator\AppData\Roaming\Tencent\Users\56229019\QQ\WinTemp\RichOle\1SR42$_CQAHZTEKA7HRQ9D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351" y="2521268"/>
            <a:ext cx="1764506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46" descr="C:\Users\Administrator\AppData\Roaming\Tencent\Users\56229019\QQ\WinTemp\RichOle\D0}QH5K5A$MY[OS_X918X9U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36269" y="2470309"/>
            <a:ext cx="1566863" cy="13368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47" descr="C:\Users\Administrator\AppData\Roaming\Tencent\Users\56229019\QQ\WinTemp\RichOle\H431_}L[DN9KALFD97~S25X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358890" y="2521268"/>
            <a:ext cx="1566863" cy="128539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577691" y="1095375"/>
            <a:ext cx="8001000" cy="28889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011" name="矩形 1"/>
          <p:cNvSpPr>
            <a:spLocks noChangeArrowheads="1"/>
          </p:cNvSpPr>
          <p:nvPr/>
        </p:nvSpPr>
        <p:spPr bwMode="auto">
          <a:xfrm>
            <a:off x="506413" y="1123951"/>
            <a:ext cx="8931275" cy="228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 2.</a:t>
            </a:r>
            <a:r>
              <a:rPr lang="zh-CN" altLang="zh-CN" sz="2400" b="1" dirty="0">
                <a:latin typeface="+mj-ea"/>
                <a:ea typeface="+mj-ea"/>
              </a:rPr>
              <a:t>照样子，在括号内填上合适的词语。</a:t>
            </a:r>
            <a:endParaRPr lang="zh-CN" altLang="zh-CN" sz="2400" b="1" dirty="0">
              <a:latin typeface="+mj-ea"/>
              <a:ea typeface="+mj-ea"/>
            </a:endParaRPr>
          </a:p>
          <a:p>
            <a:pPr marL="338455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( </a:t>
            </a:r>
            <a:r>
              <a:rPr lang="zh-CN" altLang="zh-CN" sz="2400" b="1" dirty="0">
                <a:latin typeface="+mj-ea"/>
                <a:ea typeface="+mj-ea"/>
              </a:rPr>
              <a:t>漂流 </a:t>
            </a:r>
            <a:r>
              <a:rPr lang="en-US" altLang="zh-CN" sz="2400" b="1" dirty="0">
                <a:latin typeface="+mj-ea"/>
                <a:ea typeface="+mj-ea"/>
              </a:rPr>
              <a:t>)</a:t>
            </a:r>
            <a:r>
              <a:rPr lang="zh-CN" altLang="zh-CN" sz="2400" b="1" dirty="0">
                <a:latin typeface="+mj-ea"/>
                <a:ea typeface="+mj-ea"/>
              </a:rPr>
              <a:t>的纸船</a:t>
            </a:r>
            <a:r>
              <a:rPr lang="en-US" altLang="zh-CN" sz="2400" b="1" dirty="0">
                <a:latin typeface="+mj-ea"/>
                <a:ea typeface="+mj-ea"/>
              </a:rPr>
              <a:t>   ( </a:t>
            </a:r>
            <a:r>
              <a:rPr lang="zh-CN" altLang="zh-CN" sz="2400" b="1" dirty="0">
                <a:latin typeface="+mj-ea"/>
                <a:ea typeface="+mj-ea"/>
              </a:rPr>
              <a:t>抓住 </a:t>
            </a:r>
            <a:r>
              <a:rPr lang="en-US" altLang="zh-CN" sz="2400" b="1" dirty="0">
                <a:latin typeface="+mj-ea"/>
                <a:ea typeface="+mj-ea"/>
              </a:rPr>
              <a:t>)</a:t>
            </a:r>
            <a:r>
              <a:rPr lang="zh-CN" altLang="zh-CN" sz="2400" b="1" dirty="0">
                <a:latin typeface="+mj-ea"/>
                <a:ea typeface="+mj-ea"/>
              </a:rPr>
              <a:t>风筝</a:t>
            </a:r>
            <a:r>
              <a:rPr lang="en-US" altLang="zh-CN" sz="2400" b="1" dirty="0">
                <a:latin typeface="+mj-ea"/>
                <a:ea typeface="+mj-ea"/>
              </a:rPr>
              <a:t>    </a:t>
            </a:r>
            <a:r>
              <a:rPr lang="zh-CN" altLang="zh-CN" sz="2400" b="1" dirty="0">
                <a:latin typeface="+mj-ea"/>
                <a:ea typeface="+mj-ea"/>
              </a:rPr>
              <a:t>一只只</a:t>
            </a:r>
            <a:r>
              <a:rPr lang="en-US" altLang="zh-CN" sz="2400" b="1" dirty="0">
                <a:latin typeface="+mj-ea"/>
                <a:ea typeface="+mj-ea"/>
              </a:rPr>
              <a:t>(</a:t>
            </a:r>
            <a:r>
              <a:rPr lang="zh-CN" altLang="zh-CN" sz="2400" b="1" dirty="0">
                <a:latin typeface="+mj-ea"/>
                <a:ea typeface="+mj-ea"/>
              </a:rPr>
              <a:t> 风筝 </a:t>
            </a:r>
            <a:r>
              <a:rPr lang="en-US" altLang="zh-CN" sz="2400" b="1" dirty="0">
                <a:latin typeface="+mj-ea"/>
                <a:ea typeface="+mj-ea"/>
              </a:rPr>
              <a:t>)</a:t>
            </a:r>
            <a:endParaRPr lang="zh-CN" altLang="zh-CN" sz="2400" b="1" dirty="0">
              <a:latin typeface="+mj-ea"/>
              <a:ea typeface="+mj-ea"/>
            </a:endParaRPr>
          </a:p>
          <a:p>
            <a:pPr marL="338455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(      )</a:t>
            </a:r>
            <a:r>
              <a:rPr lang="zh-CN" altLang="zh-CN" sz="2400" b="1" dirty="0">
                <a:latin typeface="+mj-ea"/>
                <a:ea typeface="+mj-ea"/>
              </a:rPr>
              <a:t>的树枝</a:t>
            </a:r>
            <a:r>
              <a:rPr lang="en-US" altLang="zh-CN" sz="2400" b="1" dirty="0">
                <a:latin typeface="+mj-ea"/>
                <a:ea typeface="+mj-ea"/>
              </a:rPr>
              <a:t>   (      )</a:t>
            </a:r>
            <a:r>
              <a:rPr lang="zh-CN" altLang="zh-CN" sz="2400" b="1" dirty="0">
                <a:latin typeface="+mj-ea"/>
                <a:ea typeface="+mj-ea"/>
              </a:rPr>
              <a:t>屋顶</a:t>
            </a:r>
            <a:r>
              <a:rPr lang="en-US" altLang="zh-CN" sz="2400" b="1" dirty="0">
                <a:latin typeface="+mj-ea"/>
                <a:ea typeface="+mj-ea"/>
              </a:rPr>
              <a:t>    </a:t>
            </a:r>
            <a:r>
              <a:rPr lang="zh-CN" altLang="zh-CN" sz="2400" b="1" dirty="0">
                <a:latin typeface="+mj-ea"/>
                <a:ea typeface="+mj-ea"/>
              </a:rPr>
              <a:t>一条条</a:t>
            </a:r>
            <a:r>
              <a:rPr lang="en-US" altLang="zh-CN" sz="2400" b="1" dirty="0">
                <a:latin typeface="+mj-ea"/>
                <a:ea typeface="+mj-ea"/>
              </a:rPr>
              <a:t>(      )</a:t>
            </a:r>
            <a:endParaRPr lang="zh-CN" altLang="zh-CN" sz="2400" b="1" dirty="0">
              <a:latin typeface="+mj-ea"/>
              <a:ea typeface="+mj-ea"/>
            </a:endParaRPr>
          </a:p>
          <a:p>
            <a:pPr marL="338455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latin typeface="+mj-ea"/>
                <a:ea typeface="+mj-ea"/>
              </a:rPr>
              <a:t>(      )</a:t>
            </a:r>
            <a:r>
              <a:rPr lang="zh-CN" altLang="zh-CN" sz="2400" b="1" dirty="0">
                <a:latin typeface="+mj-ea"/>
                <a:ea typeface="+mj-ea"/>
              </a:rPr>
              <a:t>的风筝</a:t>
            </a:r>
            <a:r>
              <a:rPr lang="en-US" altLang="zh-CN" sz="2400" b="1" dirty="0">
                <a:latin typeface="+mj-ea"/>
                <a:ea typeface="+mj-ea"/>
              </a:rPr>
              <a:t>   (      )</a:t>
            </a:r>
            <a:r>
              <a:rPr lang="zh-CN" altLang="zh-CN" sz="2400" b="1" dirty="0">
                <a:latin typeface="+mj-ea"/>
                <a:ea typeface="+mj-ea"/>
              </a:rPr>
              <a:t>纸船</a:t>
            </a:r>
            <a:r>
              <a:rPr lang="en-US" altLang="zh-CN" sz="2400" b="1" dirty="0">
                <a:latin typeface="+mj-ea"/>
                <a:ea typeface="+mj-ea"/>
              </a:rPr>
              <a:t>    </a:t>
            </a:r>
            <a:r>
              <a:rPr lang="zh-CN" altLang="zh-CN" sz="2400" b="1" dirty="0">
                <a:latin typeface="+mj-ea"/>
                <a:ea typeface="+mj-ea"/>
              </a:rPr>
              <a:t>一座座</a:t>
            </a:r>
            <a:r>
              <a:rPr lang="en-US" altLang="zh-CN" sz="2400" b="1" dirty="0">
                <a:latin typeface="+mj-ea"/>
                <a:ea typeface="+mj-ea"/>
              </a:rPr>
              <a:t>(      )</a:t>
            </a:r>
            <a:endParaRPr lang="zh-CN" altLang="zh-CN" sz="2400" b="1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28738" y="2273301"/>
            <a:ext cx="941388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茂密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746500" y="2286000"/>
            <a:ext cx="111442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 站在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283450" y="2286000"/>
            <a:ext cx="94297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公路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28738" y="2836863"/>
            <a:ext cx="941388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好看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46500" y="2836863"/>
            <a:ext cx="111442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 折叠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283450" y="2836863"/>
            <a:ext cx="942975" cy="43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3429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</a:rPr>
              <a:t>桥梁</a:t>
            </a:r>
            <a:endParaRPr lang="zh-CN" altLang="en-US" sz="24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课堂练测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6708" y="1965008"/>
            <a:ext cx="8491061" cy="27055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554" name="矩形 6"/>
          <p:cNvSpPr/>
          <p:nvPr/>
        </p:nvSpPr>
        <p:spPr>
          <a:xfrm>
            <a:off x="-4789487" y="2625726"/>
            <a:ext cx="1051560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　　　　</a:t>
            </a:r>
            <a:endParaRPr lang="zh-CN" altLang="zh-CN" sz="18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5" name="矩形 7"/>
          <p:cNvSpPr/>
          <p:nvPr/>
        </p:nvSpPr>
        <p:spPr>
          <a:xfrm>
            <a:off x="-4983162" y="796925"/>
            <a:ext cx="1415891" cy="3762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　　　　　</a:t>
            </a:r>
            <a:endParaRPr lang="zh-CN" altLang="en-US" sz="20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7" name="矩形 12"/>
          <p:cNvSpPr/>
          <p:nvPr/>
        </p:nvSpPr>
        <p:spPr>
          <a:xfrm>
            <a:off x="444025" y="1173163"/>
            <a:ext cx="7997825" cy="71485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猜猜下面加点字的读音，和同学交流你是怎么猜出来的。说说你用这些方法还认识了哪些字。</a:t>
            </a:r>
            <a:r>
              <a:rPr lang="en-US" altLang="zh-CN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课后第</a:t>
            </a:r>
            <a:r>
              <a:rPr lang="en-US" altLang="zh-CN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题</a:t>
            </a:r>
            <a:r>
              <a:rPr lang="en-US" altLang="zh-CN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endParaRPr lang="en-US" altLang="zh-CN" sz="21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8332" y="2138522"/>
            <a:ext cx="7648575" cy="2557772"/>
            <a:chOff x="581367" y="1453036"/>
            <a:chExt cx="7648233" cy="2557727"/>
          </a:xfrm>
        </p:grpSpPr>
        <p:sp>
          <p:nvSpPr>
            <p:cNvPr id="23560" name="矩形 1"/>
            <p:cNvSpPr/>
            <p:nvPr/>
          </p:nvSpPr>
          <p:spPr>
            <a:xfrm>
              <a:off x="581367" y="1656314"/>
              <a:ext cx="7648233" cy="23544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Calibri" panose="020F0502020204030204" charset="0"/>
                  <a:ea typeface="宋体" panose="02010600030101010101" pitchFamily="2" charset="-122"/>
                </a:rPr>
                <a:t>参考答案：</a:t>
              </a:r>
              <a:r>
                <a:rPr lang="zh-CN" altLang="en-US" sz="2100" b="1" dirty="0">
                  <a:solidFill>
                    <a:srgbClr val="FF0000"/>
                  </a:solidFill>
                  <a:latin typeface="Calibri" panose="020F0502020204030204" charset="0"/>
                  <a:ea typeface="宋体" panose="02010600030101010101" pitchFamily="2" charset="-122"/>
                </a:rPr>
                <a:t> 筝    鼠     抓     幸      愿     哭</a:t>
              </a:r>
              <a:endParaRPr lang="zh-CN" altLang="en-US" sz="2100" b="1" dirty="0">
                <a:solidFill>
                  <a:srgbClr val="0000FF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  <a:p>
              <a:pPr>
                <a:lnSpc>
                  <a:spcPct val="140000"/>
                </a:lnSpc>
              </a:pPr>
              <a:r>
                <a:rPr lang="zh-CN" altLang="en-US" sz="2100" dirty="0">
                  <a:solidFill>
                    <a:schemeClr val="accent5"/>
                  </a:solidFill>
                  <a:latin typeface="Calibri" panose="020F0502020204030204" charset="0"/>
                  <a:ea typeface="宋体" panose="02010600030101010101" pitchFamily="2" charset="-122"/>
                </a:rPr>
                <a:t>因为“筝”“愿”“抓”都是形声字，我用读半边的方法来猜出这些字的读音。比如：“筝”是形声字，它的下部读音是</a:t>
              </a:r>
              <a:r>
                <a:rPr lang="en-US" altLang="zh-CN" sz="2100" dirty="0">
                  <a:solidFill>
                    <a:schemeClr val="accent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zhēn</a:t>
              </a:r>
              <a:r>
                <a:rPr lang="en-US" altLang="zh-CN" sz="2100" dirty="0">
                  <a:solidFill>
                    <a:schemeClr val="accent5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+mn-ea"/>
                </a:rPr>
                <a:t>ɡ</a:t>
              </a:r>
              <a:r>
                <a:rPr lang="zh-CN" altLang="en-US" sz="2100" dirty="0">
                  <a:solidFill>
                    <a:schemeClr val="accent5"/>
                  </a:solidFill>
                  <a:latin typeface="Calibri" panose="020F0502020204030204" charset="0"/>
                  <a:ea typeface="宋体" panose="02010600030101010101" pitchFamily="2" charset="-122"/>
                </a:rPr>
                <a:t>，所以这个字的读音也是</a:t>
              </a:r>
              <a:r>
                <a:rPr lang="en-US" altLang="zh-CN" sz="2100" dirty="0">
                  <a:solidFill>
                    <a:schemeClr val="accent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zhēnɡ</a:t>
              </a:r>
              <a:r>
                <a:rPr lang="zh-CN" altLang="en-US" sz="2100" dirty="0">
                  <a:solidFill>
                    <a:schemeClr val="accent5"/>
                  </a:solidFill>
                  <a:latin typeface="Calibri" panose="020F0502020204030204" charset="0"/>
                  <a:ea typeface="宋体" panose="02010600030101010101" pitchFamily="2" charset="-122"/>
                </a:rPr>
                <a:t>，在“风筝”一词中读轻声</a:t>
              </a:r>
              <a:r>
                <a:rPr lang="en-US" altLang="zh-CN" sz="2100" dirty="0">
                  <a:solidFill>
                    <a:schemeClr val="accent5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zhen</a:t>
              </a:r>
              <a:r>
                <a:rPr lang="en-US" altLang="zh-CN" sz="2100" dirty="0">
                  <a:solidFill>
                    <a:schemeClr val="accent5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+mn-ea"/>
                </a:rPr>
                <a:t>ɡ</a:t>
              </a:r>
              <a:r>
                <a:rPr lang="zh-CN" altLang="en-US" sz="2100" dirty="0">
                  <a:solidFill>
                    <a:schemeClr val="accent5"/>
                  </a:solidFill>
                  <a:latin typeface="Calibri" panose="020F0502020204030204" charset="0"/>
                  <a:ea typeface="宋体" panose="02010600030101010101" pitchFamily="2" charset="-122"/>
                </a:rPr>
                <a:t>。</a:t>
              </a:r>
              <a:r>
                <a:rPr lang="zh-CN" altLang="en-US" sz="2100" dirty="0">
                  <a:solidFill>
                    <a:schemeClr val="accent5"/>
                  </a:solidFill>
                  <a:latin typeface="Calibri" panose="020F0502020204030204" charset="0"/>
                  <a:ea typeface="宋体" panose="02010600030101010101" pitchFamily="2" charset="-122"/>
                  <a:sym typeface="+mn-ea"/>
                </a:rPr>
                <a:t>我用这种方法还认识了“清、但、拌”等字。</a:t>
              </a:r>
              <a:endParaRPr lang="zh-CN" altLang="en-US" sz="2100" dirty="0">
                <a:solidFill>
                  <a:schemeClr val="accent5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3561" name="矩形 3"/>
            <p:cNvSpPr/>
            <p:nvPr/>
          </p:nvSpPr>
          <p:spPr>
            <a:xfrm>
              <a:off x="1843920" y="1453036"/>
              <a:ext cx="4572000" cy="3077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zhen</a:t>
              </a:r>
              <a:r>
                <a:rPr lang="en-US" altLang="zh-CN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+mn-ea"/>
                </a:rPr>
                <a:t>ɡ</a:t>
              </a:r>
              <a:r>
                <a:rPr lang="en-US" altLang="zh-CN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  shǔ    zhuā    xìng    yuàn    kū</a:t>
              </a:r>
              <a:endPara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53416" y="1353026"/>
            <a:ext cx="7837646" cy="281368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9639" y="1756887"/>
            <a:ext cx="7017068" cy="200644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accent5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“鼠”是象形字，它的字形就像一只老鼠，所以它的读音是shǔ。我用这种方法还认识了“日、月、火”等字。</a:t>
            </a:r>
            <a:endParaRPr lang="zh-CN" altLang="en-US" sz="2100" dirty="0">
              <a:solidFill>
                <a:schemeClr val="accent5"/>
              </a:solidFill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100" dirty="0">
              <a:solidFill>
                <a:schemeClr val="accent5"/>
              </a:solidFill>
              <a:latin typeface="Calibri" panose="020F050202020403020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accent5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“哭”和“幸”是会意字。如：从甲骨文的字形看，“哭”就像中间一个人在号啕大哭，所以读音是kū。</a:t>
            </a:r>
            <a:endParaRPr lang="zh-CN" altLang="en-US" sz="2100" dirty="0">
              <a:solidFill>
                <a:schemeClr val="accent5"/>
              </a:solidFill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14851" y="2464594"/>
            <a:ext cx="7812405" cy="24988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578" name="矩形 6"/>
          <p:cNvSpPr/>
          <p:nvPr/>
        </p:nvSpPr>
        <p:spPr>
          <a:xfrm>
            <a:off x="-4789487" y="2625726"/>
            <a:ext cx="1051560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　　　　</a:t>
            </a:r>
            <a:endParaRPr lang="zh-CN" altLang="zh-CN" sz="18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79" name="矩形 7"/>
          <p:cNvSpPr/>
          <p:nvPr/>
        </p:nvSpPr>
        <p:spPr>
          <a:xfrm>
            <a:off x="-4983162" y="796925"/>
            <a:ext cx="1415891" cy="3762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　　　　　</a:t>
            </a:r>
            <a:endParaRPr lang="zh-CN" altLang="en-US" sz="20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8204" y="2380457"/>
            <a:ext cx="7505700" cy="24922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j-ea"/>
                <a:ea typeface="+mj-ea"/>
              </a:rPr>
              <a:t>参考答案：</a:t>
            </a:r>
            <a:endParaRPr lang="zh-CN" altLang="en-US" sz="21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</a:rPr>
              <a:t>第一组的第二句加上“漂哇漂”，写出了纸船悠闲自在漂动的样子。</a:t>
            </a:r>
            <a:endParaRPr lang="zh-CN" altLang="en-US" sz="21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</a:rPr>
              <a:t>第二组的第二句加上“飘哇飘”，写出了风筝随风飘荡的动态。这两组中的第二个句子运用短语，让句子变得更加生动活泼。</a:t>
            </a:r>
            <a:endParaRPr lang="zh-CN" altLang="en-US" sz="21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24581" name="组合 4"/>
          <p:cNvGrpSpPr/>
          <p:nvPr/>
        </p:nvGrpSpPr>
        <p:grpSpPr>
          <a:xfrm>
            <a:off x="601663" y="709614"/>
            <a:ext cx="8350250" cy="1647229"/>
            <a:chOff x="601663" y="696913"/>
            <a:chExt cx="8350250" cy="1646779"/>
          </a:xfrm>
        </p:grpSpPr>
        <p:sp>
          <p:nvSpPr>
            <p:cNvPr id="24583" name="TextBox 7"/>
            <p:cNvSpPr txBox="1"/>
            <p:nvPr/>
          </p:nvSpPr>
          <p:spPr>
            <a:xfrm>
              <a:off x="601663" y="696913"/>
              <a:ext cx="8350250" cy="10384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2.</a:t>
              </a:r>
              <a:r>
                <a:rPr lang="zh-CN" altLang="en-US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读一读，比一比。  </a:t>
              </a:r>
              <a:r>
                <a:rPr lang="en-US" altLang="zh-CN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(</a:t>
              </a:r>
              <a:r>
                <a:rPr lang="zh-CN" altLang="en-US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课后第</a:t>
              </a:r>
              <a:r>
                <a:rPr lang="en-US" altLang="zh-CN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题</a:t>
              </a:r>
              <a:r>
                <a:rPr lang="en-US" altLang="zh-CN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)</a:t>
              </a:r>
              <a:endParaRPr lang="zh-CN" altLang="en-US" sz="21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4" name="矩形 2"/>
            <p:cNvSpPr/>
            <p:nvPr/>
          </p:nvSpPr>
          <p:spPr>
            <a:xfrm>
              <a:off x="4875054" y="1328307"/>
              <a:ext cx="4076700" cy="10153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风筝飘到了松鼠家门口。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风筝飘哇飘，飘到了松鼠家门口。</a:t>
              </a:r>
              <a:endParaRPr lang="zh-CN" altLang="en-US" sz="1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矩形 3"/>
            <p:cNvSpPr/>
            <p:nvPr/>
          </p:nvSpPr>
          <p:spPr>
            <a:xfrm>
              <a:off x="734536" y="1328229"/>
              <a:ext cx="4635500" cy="10153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纸船漂到了小熊家门口。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纸船漂哇漂，漂到了小熊家门口。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01504" y="1372553"/>
            <a:ext cx="4057174" cy="9296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756309" y="1372553"/>
            <a:ext cx="4032409" cy="9296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14851" y="2464594"/>
            <a:ext cx="7812405" cy="24988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578" name="矩形 6"/>
          <p:cNvSpPr/>
          <p:nvPr/>
        </p:nvSpPr>
        <p:spPr>
          <a:xfrm>
            <a:off x="-4789487" y="2625726"/>
            <a:ext cx="1051560" cy="345281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  <a:t>　　　　</a:t>
            </a:r>
            <a:endParaRPr lang="zh-CN" altLang="zh-CN" sz="1800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79" name="矩形 7"/>
          <p:cNvSpPr/>
          <p:nvPr/>
        </p:nvSpPr>
        <p:spPr>
          <a:xfrm>
            <a:off x="-4983162" y="796925"/>
            <a:ext cx="1415891" cy="3762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　　　　　</a:t>
            </a:r>
            <a:endParaRPr lang="zh-CN" altLang="en-US" sz="20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8204" y="2380457"/>
            <a:ext cx="7505700" cy="24922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j-ea"/>
                <a:ea typeface="+mj-ea"/>
              </a:rPr>
              <a:t>参考答案：</a:t>
            </a:r>
            <a:endParaRPr lang="zh-CN" altLang="en-US" sz="21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</a:rPr>
              <a:t>第一组的第二句加上“漂哇漂”，写出了纸船悠闲自在漂动的样子。</a:t>
            </a:r>
            <a:endParaRPr lang="zh-CN" altLang="en-US" sz="21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j-ea"/>
                <a:ea typeface="+mj-ea"/>
              </a:rPr>
              <a:t>第二组的第二句加上“飘哇飘”，写出了风筝随风飘荡的动态。这两组中的第二个句子运用短语，让句子变得更加生动活泼。</a:t>
            </a:r>
            <a:endParaRPr lang="zh-CN" altLang="en-US" sz="21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24581" name="组合 4"/>
          <p:cNvGrpSpPr/>
          <p:nvPr/>
        </p:nvGrpSpPr>
        <p:grpSpPr>
          <a:xfrm>
            <a:off x="601663" y="709614"/>
            <a:ext cx="8350250" cy="1647229"/>
            <a:chOff x="601663" y="696913"/>
            <a:chExt cx="8350250" cy="1646779"/>
          </a:xfrm>
        </p:grpSpPr>
        <p:sp>
          <p:nvSpPr>
            <p:cNvPr id="24583" name="TextBox 7"/>
            <p:cNvSpPr txBox="1"/>
            <p:nvPr/>
          </p:nvSpPr>
          <p:spPr>
            <a:xfrm>
              <a:off x="601663" y="696913"/>
              <a:ext cx="8350250" cy="5769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2.</a:t>
              </a:r>
              <a:r>
                <a:rPr lang="zh-CN" altLang="en-US" sz="2100" b="1" dirty="0">
                  <a:solidFill>
                    <a:schemeClr val="accent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读一读，比一比。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584" name="矩形 2"/>
            <p:cNvSpPr/>
            <p:nvPr/>
          </p:nvSpPr>
          <p:spPr>
            <a:xfrm>
              <a:off x="4875054" y="1328307"/>
              <a:ext cx="4076700" cy="101538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风筝飘到了松鼠家门口。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风筝飘哇飘，飘到了松鼠家门口。</a:t>
              </a:r>
              <a:endParaRPr lang="zh-CN" altLang="en-US" sz="1800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矩形 3"/>
            <p:cNvSpPr/>
            <p:nvPr/>
          </p:nvSpPr>
          <p:spPr>
            <a:xfrm>
              <a:off x="734536" y="1328229"/>
              <a:ext cx="4635500" cy="10153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纸船漂到了小熊家门口。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纸船漂哇漂，漂到了小熊家门口。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601504" y="1372553"/>
            <a:ext cx="4057174" cy="9296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756309" y="1372553"/>
            <a:ext cx="4032409" cy="92964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16268" y="821056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" name="矩形 4"/>
          <p:cNvSpPr/>
          <p:nvPr/>
        </p:nvSpPr>
        <p:spPr>
          <a:xfrm>
            <a:off x="3661410" y="225742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616268" y="744379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3799523" y="121920"/>
            <a:ext cx="1821180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习题解析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3900" y="1186815"/>
            <a:ext cx="7834789" cy="17478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100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选做：小熊也想写一张卡片，挂在风筝上送给松鼠，请你替他写一写吧。</a:t>
            </a:r>
            <a:endParaRPr lang="zh-CN" altLang="en-US" sz="2100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70C0"/>
                </a:solidFill>
              </a:rPr>
              <a:t>参考答案:</a:t>
            </a:r>
            <a:r>
              <a:rPr lang="zh-CN" altLang="en-US" sz="2100" b="1" dirty="0">
                <a:solidFill>
                  <a:srgbClr val="FF0000"/>
                </a:solidFill>
              </a:rPr>
              <a:t>小松鼠，你别生我的气了。我愿意和好，我们以后再也不要为一些小事吵架了，我们继续做好朋友吧</a:t>
            </a:r>
            <a:r>
              <a:rPr lang="zh-CN" altLang="en-US" sz="2100" b="1" dirty="0" smtClean="0">
                <a:solidFill>
                  <a:srgbClr val="FF0000"/>
                </a:solidFill>
              </a:rPr>
              <a:t>！ 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6006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5342" y="944515"/>
            <a:ext cx="7910036" cy="1513523"/>
          </a:xfrm>
          <a:prstGeom prst="rect">
            <a:avLst/>
          </a:prstGeom>
          <a:noFill/>
        </p:spPr>
      </p:pic>
      <p:pic>
        <p:nvPicPr>
          <p:cNvPr id="4" name="图片 3" descr="6564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87665" y="3370421"/>
            <a:ext cx="556260" cy="729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2486" y="1474470"/>
            <a:ext cx="971550" cy="95011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23437" y="964407"/>
            <a:ext cx="1547336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 dirty="0">
                <a:latin typeface="+mn-ea"/>
                <a:ea typeface="+mn-ea"/>
                <a:sym typeface="+mn-ea"/>
              </a:rPr>
              <a:t>yuàn</a:t>
            </a:r>
            <a:endParaRPr lang="en-US" altLang="zh-CN" sz="3600" dirty="0">
              <a:latin typeface="+mn-ea"/>
              <a:ea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16268" y="955834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381375" y="379571"/>
            <a:ext cx="3084195" cy="576263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zh-CN" altLang="en-US" sz="33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生字乐园（一）</a:t>
            </a:r>
            <a:endParaRPr lang="zh-CN" altLang="en-US" sz="33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658428" y="1485424"/>
          <a:ext cx="956787" cy="939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249"/>
                <a:gridCol w="490538"/>
              </a:tblGrid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958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lnL w="12700">
                      <a:solidFill>
                        <a:schemeClr val="tx1"/>
                      </a:solidFill>
                      <a:prstDash val="sysDash"/>
                    </a:lnL>
                    <a:lnR w="12700">
                      <a:solidFill>
                        <a:schemeClr val="tx1"/>
                      </a:solidFill>
                      <a:prstDash val="sysDash"/>
                    </a:lnR>
                    <a:lnT w="12700">
                      <a:solidFill>
                        <a:schemeClr val="tx1"/>
                      </a:solidFill>
                      <a:prstDash val="sysDash"/>
                    </a:lnT>
                    <a:lnB w="12700">
                      <a:solidFill>
                        <a:schemeClr val="tx1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583180" y="955834"/>
            <a:ext cx="154876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 dirty="0">
                <a:latin typeface="+mn-ea"/>
                <a:ea typeface="+mn-ea"/>
                <a:sym typeface="+mn-ea"/>
              </a:rPr>
              <a:t>qǔ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15380" name="TextBox 24"/>
          <p:cNvSpPr txBox="1"/>
          <p:nvPr/>
        </p:nvSpPr>
        <p:spPr>
          <a:xfrm>
            <a:off x="957025" y="1447324"/>
            <a:ext cx="74175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92" name="TextBox 26"/>
          <p:cNvSpPr txBox="1"/>
          <p:nvPr/>
        </p:nvSpPr>
        <p:spPr>
          <a:xfrm>
            <a:off x="2765822" y="1447086"/>
            <a:ext cx="74175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3873" y="3924300"/>
            <a:ext cx="1649254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愿望 许愿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2194" y="3924300"/>
            <a:ext cx="1649254" cy="43767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spAutoFit/>
          </a:bodyPr>
          <a:lstStyle/>
          <a:p>
            <a:pPr lvl="0" algn="l"/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取出 取物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12321" name="Picture 46" descr="C:\Users\Administrator\AppData\Roaming\Tencent\Users\56229019\QQ\WinTemp\RichOle\8L@TUM[JRRPB)D{CQDM[2SG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0541" y="2531269"/>
            <a:ext cx="1632585" cy="12863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70773" y="2531269"/>
            <a:ext cx="1591151" cy="1286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过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8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23938" y="3568700"/>
            <a:ext cx="842962" cy="56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36496" y="3943509"/>
            <a:ext cx="844550" cy="56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76701" y="4194175"/>
            <a:ext cx="842963" cy="56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05401" y="4084639"/>
            <a:ext cx="844550" cy="569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43614" y="3941763"/>
            <a:ext cx="842962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Picture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69126" y="3652838"/>
            <a:ext cx="842963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Rectangle 12"/>
          <p:cNvSpPr/>
          <p:nvPr/>
        </p:nvSpPr>
        <p:spPr>
          <a:xfrm>
            <a:off x="1390650" y="2930526"/>
            <a:ext cx="755650" cy="6843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筝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" name="Rectangle 12"/>
          <p:cNvSpPr/>
          <p:nvPr/>
        </p:nvSpPr>
        <p:spPr>
          <a:xfrm>
            <a:off x="2525237" y="3257392"/>
            <a:ext cx="755650" cy="6843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鼠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" name="Rectangle 12"/>
          <p:cNvSpPr/>
          <p:nvPr/>
        </p:nvSpPr>
        <p:spPr>
          <a:xfrm>
            <a:off x="4087813" y="3486151"/>
            <a:ext cx="755650" cy="6843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" name="Rectangle 12"/>
          <p:cNvSpPr/>
          <p:nvPr/>
        </p:nvSpPr>
        <p:spPr>
          <a:xfrm>
            <a:off x="5108575" y="3387726"/>
            <a:ext cx="755650" cy="6843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幸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2" name="Rectangle 12"/>
          <p:cNvSpPr/>
          <p:nvPr/>
        </p:nvSpPr>
        <p:spPr>
          <a:xfrm>
            <a:off x="6013450" y="3200401"/>
            <a:ext cx="755650" cy="6843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愿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" name="Rectangle 12"/>
          <p:cNvSpPr/>
          <p:nvPr/>
        </p:nvSpPr>
        <p:spPr>
          <a:xfrm>
            <a:off x="6832600" y="2994025"/>
            <a:ext cx="755650" cy="68437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取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0026" y="3019425"/>
            <a:ext cx="757238" cy="53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89255" y="51470"/>
            <a:ext cx="2891790" cy="8991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400" b="1" dirty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青蛙过河</a:t>
            </a:r>
            <a:endParaRPr lang="zh-CN" altLang="en-US" sz="5400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84 0.02654 L 0.01684 0.02654 C 0.02084 0.02747 0.02518 0.02809 0.02917 0.02932 C 0.03091 0.02994 0.03264 0.03148 0.03421 0.03241 C 0.04046 0.0358 0.03907 0.03488 0.04514 0.03673 C 0.04705 0.03827 0.04896 0.03982 0.05087 0.04136 C 0.05261 0.04228 0.05434 0.0429 0.05591 0.04414 C 0.0573 0.04537 0.05869 0.04722 0.06007 0.04877 C 0.06112 0.04969 0.06233 0.05031 0.06337 0.05154 C 0.06459 0.05278 0.06563 0.05463 0.06667 0.05617 C 0.06754 0.0571 0.06841 0.05802 0.06928 0.05895 C 0.07032 0.06049 0.07136 0.06235 0.07257 0.06358 C 0.08195 0.07315 0.06441 0.05093 0.07917 0.06944 C 0.08577 0.07747 0.08073 0.07438 0.08837 0.07685 C 0.08889 0.0784 0.08924 0.08025 0.09011 0.08117 C 0.0915 0.08302 0.09497 0.08426 0.09497 0.08426 C 0.0974 0.09043 0.09671 0.08704 0.09671 0.09475 L 0.09671 0.09475 " pathEditMode="relative" ptsTypes="AAAAAAAAAAAAAAAA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71 0.09509 L 0.09671 0.09571 C 0.11667 0.09355 0.11632 0.09633 0.129 0.09108 C 0.13056 0.09046 0.13195 0.08985 0.13351 0.08892 C 0.13733 0.08768 0.1448 0.08707 0.1448 0.08738 C 0.15521 0.08707 0.16511 0.08707 0.175 0.08707 C 0.17709 0.08768 0.18143 0.08985 0.18334 0.09108 C 0.18976 0.10683 0.18212 0.08707 0.18664 0.1022 C 0.18733 0.10436 0.18872 0.10621 0.18889 0.10744 C 0.19011 0.11084 0.19202 0.11856 0.19202 0.11918 C 0.19098 0.12844 0.19046 0.13863 0.19011 0.14943 C 0.18924 0.1661 0.19028 0.16147 0.18785 0.1695 L 0.18785 0.17104 " pathEditMode="relative" rAng="0" ptsTypes="AAAAAAAAAAA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85 0.17104 L 0.18785 0.17135 C 0.19167 0.16919 0.19566 0.16733 0.19966 0.16579 C 0.2007 0.16456 0.20191 0.16363 0.2033 0.1627 C 0.21598 0.15437 0.19792 0.16733 0.21511 0.15468 C 0.23438 0.15529 0.25365 0.15468 0.2724 0.15715 C 0.27483 0.15745 0.27657 0.16178 0.27848 0.1627 C 0.28264 0.16517 0.28577 0.16394 0.28941 0.16826 C 0.29862 0.17937 0.2875 0.17011 0.29653 0.17691 L 0.30886 0.205 L 0.30886 0.20562 " pathEditMode="relative" rAng="0" ptsTypes="AAAAAAAAAAA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886 0.20562 L 0.30886 0.20562 C 0.31823 0.205 0.32778 0.205 0.33733 0.20439 C 0.33889 0.20439 0.34028 0.20377 0.34219 0.20315 C 0.34462 0.20284 0.34705 0.20253 0.34966 0.20253 C 0.35434 0.20253 0.35921 0.20253 0.36407 0.20315 C 0.3665 0.20377 0.36841 0.20469 0.37084 0.20562 C 0.3757 0.20686 0.37882 0.20716 0.38421 0.20778 C 0.38507 0.20809 0.38612 0.20809 0.38681 0.20871 C 0.38959 0.20994 0.39271 0.21241 0.39549 0.21334 C 0.39844 0.21396 0.40122 0.21396 0.40417 0.21396 C 0.40539 0.21457 0.40695 0.21457 0.40799 0.21519 C 0.40903 0.2155 0.40973 0.21612 0.41077 0.21643 C 0.41459 0.21735 0.41858 0.21797 0.42223 0.21859 C 0.42396 0.2192 0.4257 0.21951 0.42709 0.22044 C 0.4283 0.22137 0.429 0.22322 0.42987 0.22414 C 0.43143 0.22538 0.4323 0.22507 0.43403 0.22507 L 0.43403 0.22291 " pathEditMode="relative" rAng="0" ptsTypes="AAAAAAAAAAAAAAAAAA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889 0.21333 L 0.43889 0.21364 C 0.44167 0.2121 0.44497 0.2121 0.44792 0.21025 C 0.44896 0.20932 0.44983 0.20654 0.4507 0.20469 C 0.45244 0.20253 0.45434 0.20191 0.45625 0.19975 C 0.4573 0.1979 0.45799 0.19512 0.45903 0.19419 C 0.46077 0.19172 0.46268 0.1908 0.46459 0.18894 C 0.46563 0.18771 0.46632 0.18678 0.46737 0.18617 C 0.4698 0.18462 0.4724 0.18277 0.47483 0.18061 L 0.47761 0.17845 L 0.50434 0.18061 C 0.50747 0.18123 0.51042 0.18153 0.51355 0.18339 C 0.51546 0.18462 0.51719 0.1874 0.5191 0.18894 L 0.52275 0.19111 C 0.52379 0.19358 0.52448 0.19574 0.5257 0.19697 C 0.52744 0.19913 0.52934 0.20037 0.53108 0.20191 C 0.53646 0.20747 0.53299 0.20469 0.54219 0.20469 L 0.54428 0.20469 " pathEditMode="relative" rAng="0" ptsTypes="AAAAAAAAAAAAAAAAAA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341 0.20278 L 0.54341 0.20278 C 0.54723 0.20123 0.55174 0.20216 0.55504 0.19815 C 0.55591 0.19722 0.5566 0.19599 0.55747 0.19537 C 0.55903 0.19383 0.56181 0.19321 0.56337 0.19228 C 0.56615 0.19074 0.56945 0.18735 0.57257 0.18642 C 0.57553 0.18549 0.57865 0.18457 0.58178 0.18364 C 0.58264 0.18302 0.58334 0.18241 0.58421 0.1821 C 0.58612 0.18148 0.59514 0.17932 0.59671 0.17901 C 0.59757 0.1787 0.59844 0.17778 0.59931 0.17747 C 0.60382 0.17593 0.60799 0.17593 0.6125 0.17469 C 0.61563 0.17377 0.61875 0.17284 0.62171 0.17161 C 0.62292 0.1713 0.62396 0.17037 0.62518 0.17037 C 0.63542 0.16821 0.63994 0.16883 0.65105 0.16883 L 0.65105 0.17037 " pathEditMode="relative" ptsTypes="AAAAAAAAAAAAAAA">
                                      <p:cBhvr>
                                        <p:cTn id="7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5434 0.16451 L 0.65434 0.16451 C 0.65816 0.16327 0.66216 0.16358 0.66598 0.16142 C 0.67518 0.15586 0.67188 0.15401 0.67761 0.14815 C 0.6783 0.14722 0.67934 0.14722 0.68004 0.14661 C 0.68403 0.14259 0.68507 0.14043 0.68837 0.13611 C 0.69011 0.13395 0.69167 0.13179 0.69341 0.13025 C 0.6948 0.12901 0.69619 0.12809 0.69757 0.12716 C 0.70313 0.11759 0.69653 0.12716 0.70434 0.1213 C 0.70556 0.12037 0.70643 0.1179 0.70764 0.11667 C 0.70869 0.11574 0.7099 0.11574 0.71094 0.11543 C 0.71181 0.11482 0.71268 0.11451 0.71337 0.11389 C 0.71546 0.11235 0.71737 0.1108 0.71928 0.10926 C 0.72084 0.10833 0.72275 0.10772 0.72431 0.10648 C 0.7257 0.10525 0.72691 0.10309 0.72848 0.10185 C 0.72952 0.10093 0.73073 0.10093 0.73178 0.10031 C 0.73264 0.1 0.73351 0.09938 0.73421 0.09907 C 0.73907 0.09938 0.74375 0.09907 0.74844 0.10031 C 0.75018 0.10093 0.75434 0.10895 0.75261 0.11235 L 0.75174 0.11389 L 0.75174 0.11235 " pathEditMode="relative" ptsTypes="AAAAAAAAAAAAAAAAAAAAA">
                                      <p:cBhvr>
                                        <p:cTn id="8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6007 0.10957 L 0.76007 0.10957 C 0.76216 0.10556 0.76459 0.10154 0.76667 0.09753 C 0.76754 0.09568 0.76806 0.09321 0.7691 0.09167 C 0.7698 0.09074 0.77084 0.09074 0.77171 0.09012 C 0.77657 0.0858 0.77171 0.08827 0.77744 0.08426 C 0.77865 0.08364 0.77969 0.08333 0.78091 0.08272 C 0.7816 0.08241 0.78247 0.08179 0.78334 0.08117 C 0.78473 0.08025 0.78594 0.0787 0.7875 0.0784 C 0.79132 0.07716 0.79532 0.07747 0.79914 0.07685 C 0.80087 0.07623 0.80244 0.07562 0.80417 0.07531 C 0.82362 0.07222 0.8125 0.07593 0.82257 0.07253 C 0.82674 0.07284 0.83091 0.07315 0.83507 0.07377 C 0.83924 0.07469 0.83959 0.07531 0.84341 0.07685 C 0.8448 0.07747 0.84619 0.07778 0.84757 0.0784 C 0.84844 0.0787 0.84914 0.07932 0.85 0.07994 C 0.85105 0.08025 0.85226 0.08086 0.8533 0.08117 C 0.85417 0.08241 0.85487 0.08364 0.85591 0.08426 C 0.85695 0.08488 0.85816 0.08519 0.85921 0.0858 C 0.85973 0.08611 0.86025 0.08673 0.86094 0.08735 L 0.86094 0.08735 " pathEditMode="relative" ptsTypes="AAAAAAAAAAAAAAAAAAAAA">
                                      <p:cBhvr>
                                        <p:cTn id="9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6511 0.08426 L 0.86511 0.08426 C 0.86528 0.07963 0.86546 0.07531 0.8658 0.07068 C 0.86598 0.06914 0.86667 0.0679 0.86667 0.06636 C 0.86719 0.04506 0.86702 0.02407 0.86754 0.00278 C 0.86754 0.00031 0.86789 -0.00216 0.86841 -0.00463 C 0.86875 -0.00648 0.86962 -0.00741 0.86997 -0.00895 C 0.87049 -0.01049 0.87049 -0.01204 0.87084 -0.01358 C 0.87327 -0.02222 0.87309 -0.01512 0.87744 -0.02685 C 0.87934 -0.03179 0.87917 -0.03241 0.88247 -0.0358 C 0.88785 -0.04136 0.88178 -0.03179 0.88837 -0.04012 C 0.89254 -0.04568 0.88889 -0.04352 0.89341 -0.04753 C 0.8941 -0.04815 0.89584 -0.04907 0.89584 -0.04907 L 0.89757 -0.05185 " pathEditMode="relative" ptsTypes="AAAAAAAAAAAAAA">
                                      <p:cBhvr>
                                        <p:cTn id="10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40" grpId="0"/>
      <p:bldP spid="41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300" y="599123"/>
            <a:ext cx="154876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600">
                <a:latin typeface="宋体" panose="02010600030101010101" pitchFamily="2" charset="-122"/>
                <a:sym typeface="+mn-ea"/>
              </a:rPr>
              <a:t>zhǐ</a:t>
            </a:r>
            <a:endParaRPr lang="en-US" altLang="zh-CN" sz="3600">
              <a:latin typeface="宋体" panose="02010600030101010101" pitchFamily="2" charset="-122"/>
              <a:ea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组词：纸巾 纸张 折纸 纸上谈兵</a:t>
            </a:r>
            <a:endParaRPr lang="en-US" altLang="zh-CN" sz="1500" dirty="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880711"/>
            <a:ext cx="4772978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造句：这份报纸的内容很丰富。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8093" y="2205990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左窄右宽，右边不要多写一点。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0374" y="69057"/>
            <a:ext cx="291084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生字乐园（二）</a:t>
            </a:r>
            <a:endParaRPr lang="zh-CN" altLang="en-US" sz="3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14337" y="2689860"/>
            <a:ext cx="1275398" cy="622459"/>
          </a:xfrm>
          <a:prstGeom prst="rect">
            <a:avLst/>
          </a:prstGeom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buFont typeface="Arial" panose="020B0604020202020204" pitchFamily="34" charset="0"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zhé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组词：折尺 五折 对折 百折不挠</a:t>
            </a:r>
            <a:endParaRPr lang="en-US" altLang="zh-CN" sz="1500" dirty="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造句：请不要随手折断花草树木。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902" y="4209098"/>
            <a:ext cx="5187791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左窄右宽，第六笔横在竖中线和横中线</a:t>
            </a:r>
            <a:endParaRPr lang="zh-CN" altLang="en-US" sz="1500" b="1" kern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342900">
              <a:defRPr/>
            </a:pP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的交叉点上起笔。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5" name="图片 4" descr="纸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7185" y="1193006"/>
            <a:ext cx="1430179" cy="1430179"/>
          </a:xfrm>
          <a:prstGeom prst="rect">
            <a:avLst/>
          </a:prstGeom>
        </p:spPr>
      </p:pic>
      <p:pic>
        <p:nvPicPr>
          <p:cNvPr id="9" name="图片 8" descr="BS纸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16755" y="1221581"/>
            <a:ext cx="2037398" cy="230505"/>
          </a:xfrm>
          <a:prstGeom prst="rect">
            <a:avLst/>
          </a:prstGeom>
        </p:spPr>
      </p:pic>
      <p:pic>
        <p:nvPicPr>
          <p:cNvPr id="15" name="图片 14" descr="BS折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16755" y="2813685"/>
            <a:ext cx="1218248" cy="56102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869757" y="1221581"/>
            <a:ext cx="1816418" cy="132111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92167" y="3075623"/>
            <a:ext cx="1594009" cy="1594009"/>
          </a:xfrm>
          <a:prstGeom prst="rect">
            <a:avLst/>
          </a:prstGeom>
        </p:spPr>
      </p:pic>
      <p:pic>
        <p:nvPicPr>
          <p:cNvPr id="20" name="图片 19" descr="折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70523" y="3212783"/>
            <a:ext cx="1456849" cy="1456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组词：张开 张大 姓张 张三李四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827371"/>
            <a:ext cx="4447223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造句：奶奶张开双臂将我揽入怀中。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1902" y="2167890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左窄右宽，竖提在竖中线上，捺画舒展。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0374" y="69057"/>
            <a:ext cx="291084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生字乐园（二）</a:t>
            </a:r>
            <a:endParaRPr lang="zh-CN" altLang="en-US" sz="3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14338" y="2697957"/>
            <a:ext cx="1727359" cy="6224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zhù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组词：祝福 祝愿 庆祝 祝寿延年 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 dirty="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造句：我祝福大家在新的一年里心想事成。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902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 dirty="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左窄右宽，“兄”口稍小，竖弯钩圆润有力。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3873" y="647224"/>
            <a:ext cx="154876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600">
                <a:latin typeface="宋体" panose="02010600030101010101" pitchFamily="2" charset="-122"/>
                <a:sym typeface="+mn-ea"/>
              </a:rPr>
              <a:t>zhānɡ</a:t>
            </a:r>
            <a:r>
              <a:rPr lang="en-US" altLang="zh-CN" sz="36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</a:t>
            </a:r>
            <a:endParaRPr lang="en-US" altLang="zh-CN" sz="3600">
              <a:latin typeface="宋体" panose="02010600030101010101" pitchFamily="2" charset="-122"/>
              <a:ea typeface="+mn-ea"/>
            </a:endParaRPr>
          </a:p>
        </p:txBody>
      </p:sp>
      <p:pic>
        <p:nvPicPr>
          <p:cNvPr id="4" name="图片 3" descr="张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4338" y="1170623"/>
            <a:ext cx="1492091" cy="1492091"/>
          </a:xfrm>
          <a:prstGeom prst="rect">
            <a:avLst/>
          </a:prstGeom>
        </p:spPr>
      </p:pic>
      <p:pic>
        <p:nvPicPr>
          <p:cNvPr id="5" name="图片 4" descr="祝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6249" y="3226118"/>
            <a:ext cx="1508760" cy="1508760"/>
          </a:xfrm>
          <a:prstGeom prst="rect">
            <a:avLst/>
          </a:prstGeom>
        </p:spPr>
      </p:pic>
      <p:pic>
        <p:nvPicPr>
          <p:cNvPr id="9" name="图片 8" descr="BS张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82929" y="1263968"/>
            <a:ext cx="2181225" cy="264319"/>
          </a:xfrm>
          <a:prstGeom prst="rect">
            <a:avLst/>
          </a:prstGeom>
        </p:spPr>
      </p:pic>
      <p:pic>
        <p:nvPicPr>
          <p:cNvPr id="15" name="图片 14" descr="BS祝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16755" y="2897505"/>
            <a:ext cx="1622108" cy="47720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2052638" y="1034891"/>
            <a:ext cx="1765459" cy="162782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52638" y="3226118"/>
            <a:ext cx="1765459" cy="1433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3396" y="607695"/>
            <a:ext cx="1548765" cy="6224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l"/>
            <a:r>
              <a:rPr lang="en-US" altLang="zh-CN" sz="3600">
                <a:latin typeface="宋体" panose="02010600030101010101" pitchFamily="2" charset="-122"/>
                <a:sym typeface="+mn-ea"/>
              </a:rPr>
              <a:t>zā</a:t>
            </a:r>
            <a:endParaRPr lang="en-US" altLang="zh-CN" sz="360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组词：扎辫子  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5" y="1868329"/>
            <a:ext cx="489918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造句：今天妈妈给妹妹扎了两个羊角辫儿。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1902" y="2229326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+mj-ea"/>
                <a:ea typeface="+mj-ea"/>
                <a:sym typeface="+mn-ea"/>
              </a:rPr>
              <a:t>左右等宽，竖弯钩圆润有力。</a:t>
            </a: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0374" y="69057"/>
            <a:ext cx="291084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生字乐园（二）</a:t>
            </a:r>
            <a:endParaRPr lang="zh-CN" altLang="en-US" sz="3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503397" y="2697957"/>
            <a:ext cx="1727359" cy="6224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zhuā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组词：抓住 抓手 抓到 抓捕 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004310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造句：他一把抓起外套就往外走。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902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左窄右宽，右部笔画舒展。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689861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5" name="图片 4" descr="扎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5753" y="1193007"/>
            <a:ext cx="1433989" cy="1433989"/>
          </a:xfrm>
          <a:prstGeom prst="rect">
            <a:avLst/>
          </a:prstGeom>
        </p:spPr>
      </p:pic>
      <p:pic>
        <p:nvPicPr>
          <p:cNvPr id="9" name="图片 8" descr="抓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2899" y="3183255"/>
            <a:ext cx="1406843" cy="1406843"/>
          </a:xfrm>
          <a:prstGeom prst="rect">
            <a:avLst/>
          </a:prstGeom>
        </p:spPr>
      </p:pic>
      <p:pic>
        <p:nvPicPr>
          <p:cNvPr id="15" name="图片 14" descr="BS扎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26744" y="1193007"/>
            <a:ext cx="1214438" cy="243364"/>
          </a:xfrm>
          <a:prstGeom prst="rect">
            <a:avLst/>
          </a:prstGeom>
        </p:spPr>
      </p:pic>
      <p:pic>
        <p:nvPicPr>
          <p:cNvPr id="18" name="图片 17" descr="BS抓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522947" y="2826068"/>
            <a:ext cx="1494949" cy="5486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51673" y="839629"/>
            <a:ext cx="1729740" cy="178736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807845" y="3183732"/>
            <a:ext cx="2017395" cy="1406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4801" y="675799"/>
            <a:ext cx="1549241" cy="11763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600">
                <a:latin typeface="宋体" panose="02010600030101010101" pitchFamily="2" charset="-122"/>
                <a:sym typeface="+mn-ea"/>
              </a:rPr>
              <a:t>dàn</a:t>
            </a:r>
            <a:endParaRPr lang="en-US" altLang="zh-CN" sz="36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3600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8095" y="1528286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组词：但是 非但 但愿 不但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96" y="1930241"/>
            <a:ext cx="501253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造句：他虽然很淘气，但是该学习的时候从来不马虎。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1902" y="2229326"/>
            <a:ext cx="5187791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左边窄长， 撇画舒展，右边稍宽，最后</a:t>
            </a:r>
            <a:endParaRPr lang="zh-CN" altLang="en-US" sz="1500" b="1" kern="1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342900">
              <a:defRPr/>
            </a:pP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的横画稍长。</a:t>
            </a:r>
            <a:endParaRPr lang="zh-CN" altLang="en-US" sz="15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342900">
              <a:defRPr/>
            </a:pPr>
            <a:endParaRPr lang="zh-CN" altLang="en-US" sz="1500" dirty="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0374" y="69057"/>
            <a:ext cx="2910840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生字乐园（二）</a:t>
            </a:r>
            <a:endParaRPr lang="zh-CN" altLang="en-US" sz="3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97155" y="2603183"/>
            <a:ext cx="1682115" cy="6224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fontAlgn="base">
              <a:buFont typeface="Arial" panose="020B0604020202020204" pitchFamily="34" charset="0"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kū</a:t>
            </a:r>
            <a:endParaRPr lang="en-US" altLang="zh-CN" sz="360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14287" y="3453289"/>
            <a:ext cx="331803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组词：哭叫 哭声 大哭 哭笑不得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14286" y="3830955"/>
            <a:ext cx="4441508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造句：没有得到喜欢的玩具，弟弟大声哭起来。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1902" y="4209098"/>
            <a:ext cx="518779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342900">
              <a:defRPr/>
            </a:pPr>
            <a:r>
              <a:rPr lang="zh-CN" altLang="en-US" sz="1500">
                <a:solidFill>
                  <a:srgbClr val="F9690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书写指导：</a:t>
            </a:r>
            <a:r>
              <a:rPr lang="zh-CN" altLang="en-US" sz="1500" b="1" kern="14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上部两个“口”稍小，“犬”的撇捺舒展。</a:t>
            </a:r>
            <a:endParaRPr lang="zh-CN" altLang="en-US" sz="1500"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14338" y="2751297"/>
            <a:ext cx="8292941" cy="8096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14286" y="1193006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8095" y="3075623"/>
            <a:ext cx="708660" cy="29908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1500">
                <a:solidFill>
                  <a:schemeClr val="accent2">
                    <a:lumMod val="7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笔顺：</a:t>
            </a:r>
            <a:endParaRPr lang="zh-CN" altLang="en-US" sz="1500">
              <a:solidFill>
                <a:schemeClr val="accent2">
                  <a:lumMod val="7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5" name="图片 4" descr="但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884" y="1301115"/>
            <a:ext cx="1450181" cy="1450181"/>
          </a:xfrm>
          <a:prstGeom prst="rect">
            <a:avLst/>
          </a:prstGeom>
        </p:spPr>
      </p:pic>
      <p:pic>
        <p:nvPicPr>
          <p:cNvPr id="9" name="图片 8" descr="哭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4800" y="3102293"/>
            <a:ext cx="1405890" cy="1405890"/>
          </a:xfrm>
          <a:prstGeom prst="rect">
            <a:avLst/>
          </a:prstGeom>
        </p:spPr>
      </p:pic>
      <p:pic>
        <p:nvPicPr>
          <p:cNvPr id="15" name="图片 14" descr="BS哭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39602" y="2990374"/>
            <a:ext cx="1538288" cy="406718"/>
          </a:xfrm>
          <a:prstGeom prst="rect">
            <a:avLst/>
          </a:prstGeom>
        </p:spPr>
      </p:pic>
      <p:pic>
        <p:nvPicPr>
          <p:cNvPr id="18" name="图片 17" descr="BS但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39603" y="1009174"/>
            <a:ext cx="1192530" cy="50911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854042" y="1107758"/>
            <a:ext cx="1741646" cy="1495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70259" y="2990374"/>
            <a:ext cx="1711643" cy="171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34841" y="2676049"/>
            <a:ext cx="7152323" cy="9463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36747" y="1342073"/>
            <a:ext cx="7053739" cy="9196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561397" y="69057"/>
            <a:ext cx="2031683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3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近反义词</a:t>
            </a:r>
            <a:endParaRPr lang="zh-CN" altLang="en-US" sz="3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34841" y="599123"/>
            <a:ext cx="7623810" cy="76676"/>
            <a:chOff x="1287" y="3139"/>
            <a:chExt cx="16008" cy="1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291" y="3222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91" y="3139"/>
              <a:ext cx="15997" cy="18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287" y="3298"/>
              <a:ext cx="16008" cy="2"/>
            </a:xfrm>
            <a:prstGeom prst="line">
              <a:avLst/>
            </a:prstGeom>
            <a:ln w="1270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636747" y="811054"/>
            <a:ext cx="7336631" cy="23288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57175" indent="-257175">
              <a:lnSpc>
                <a:spcPct val="140000"/>
              </a:lnSpc>
              <a:buFont typeface="Wingdings" panose="05000000000000000000" charset="0"/>
              <a:buChar char="Ø"/>
            </a:pPr>
            <a:r>
              <a:rPr lang="zh-CN" altLang="en-US" sz="2100" b="1">
                <a:solidFill>
                  <a:schemeClr val="accent2"/>
                </a:solidFill>
              </a:rPr>
              <a:t>近义词</a:t>
            </a:r>
            <a:endParaRPr lang="zh-CN" altLang="en-US" sz="2100"/>
          </a:p>
          <a:p>
            <a:pPr marL="257175" indent="-257175">
              <a:lnSpc>
                <a:spcPct val="140000"/>
              </a:lnSpc>
            </a:pPr>
            <a:r>
              <a:rPr lang="zh-CN" altLang="en-US" sz="2100"/>
              <a:t>正好</a:t>
            </a:r>
            <a:r>
              <a:rPr lang="en-US" altLang="zh-CN" sz="2100"/>
              <a:t>—</a:t>
            </a:r>
            <a:r>
              <a:rPr lang="zh-CN" altLang="en-US" sz="2100"/>
              <a:t>恰好     快乐</a:t>
            </a:r>
            <a:r>
              <a:rPr lang="en-US" altLang="zh-CN" sz="2100"/>
              <a:t>—</a:t>
            </a:r>
            <a:r>
              <a:rPr lang="zh-CN" altLang="en-US" sz="2100"/>
              <a:t>愉快     飘荡</a:t>
            </a:r>
            <a:r>
              <a:rPr lang="en-US" altLang="zh-CN" sz="2100"/>
              <a:t>—</a:t>
            </a:r>
            <a:r>
              <a:rPr lang="zh-CN" altLang="en-US" sz="2100"/>
              <a:t>飘扬     难过</a:t>
            </a:r>
            <a:r>
              <a:rPr lang="en-US" altLang="zh-CN" sz="2100"/>
              <a:t>—</a:t>
            </a:r>
            <a:r>
              <a:rPr lang="zh-CN" altLang="en-US" sz="2100"/>
              <a:t>伤心</a:t>
            </a:r>
            <a:endParaRPr lang="zh-CN" altLang="en-US" sz="2100"/>
          </a:p>
          <a:p>
            <a:pPr marL="257175" indent="-257175">
              <a:lnSpc>
                <a:spcPct val="140000"/>
              </a:lnSpc>
            </a:pPr>
            <a:endParaRPr lang="zh-CN" altLang="en-US" sz="2100" b="1">
              <a:solidFill>
                <a:schemeClr val="accent2"/>
              </a:solidFill>
            </a:endParaRPr>
          </a:p>
          <a:p>
            <a:pPr marL="257175" indent="-257175">
              <a:lnSpc>
                <a:spcPct val="140000"/>
              </a:lnSpc>
            </a:pPr>
            <a:r>
              <a:rPr lang="zh-CN" altLang="en-US" sz="2100" b="1">
                <a:solidFill>
                  <a:schemeClr val="accent2"/>
                </a:solidFill>
              </a:rPr>
              <a:t>反义词</a:t>
            </a:r>
            <a:endParaRPr lang="zh-CN" altLang="en-US" sz="2100"/>
          </a:p>
          <a:p>
            <a:pPr>
              <a:lnSpc>
                <a:spcPct val="140000"/>
              </a:lnSpc>
            </a:pPr>
            <a:r>
              <a:rPr lang="zh-CN" altLang="en-US" sz="2100"/>
              <a:t>快乐</a:t>
            </a:r>
            <a:r>
              <a:rPr lang="en-US" altLang="zh-CN" sz="2100"/>
              <a:t>—</a:t>
            </a:r>
            <a:r>
              <a:rPr lang="zh-CN" altLang="en-US" sz="2100"/>
              <a:t>忧伤     幸福</a:t>
            </a:r>
            <a:r>
              <a:rPr lang="en-US" altLang="zh-CN" sz="2100"/>
              <a:t>—</a:t>
            </a:r>
            <a:r>
              <a:rPr lang="zh-CN" altLang="en-US" sz="2100"/>
              <a:t>痛苦     难过</a:t>
            </a:r>
            <a:r>
              <a:rPr lang="en-US" altLang="zh-CN" sz="2100"/>
              <a:t>—</a:t>
            </a:r>
            <a:r>
              <a:rPr lang="zh-CN" altLang="en-US" sz="2100"/>
              <a:t>高兴      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2602</Words>
  <Application>WPS 演示</Application>
  <PresentationFormat>全屏显示(16:9)</PresentationFormat>
  <Paragraphs>360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楷体_GB2312</vt:lpstr>
      <vt:lpstr>微软雅黑</vt:lpstr>
      <vt:lpstr>方正大黑简体</vt:lpstr>
      <vt:lpstr>楷体</vt:lpstr>
      <vt:lpstr>方正姚体</vt:lpstr>
      <vt:lpstr>Wingdings</vt:lpstr>
      <vt:lpstr>黑体</vt:lpstr>
      <vt:lpstr>Arial Unicode MS</vt:lpstr>
      <vt:lpstr>新宋体</vt:lpstr>
      <vt:lpstr>Calibri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涂圣文</cp:lastModifiedBy>
  <cp:revision>13</cp:revision>
  <dcterms:created xsi:type="dcterms:W3CDTF">2019-04-28T07:11:00Z</dcterms:created>
  <dcterms:modified xsi:type="dcterms:W3CDTF">2020-05-22T06:42:34Z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